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Bahnschrift SemiBold Condensed" pitchFamily="34" charset="0"/>
      <p:bold r:id="rId15"/>
    </p:embeddedFont>
    <p:embeddedFont>
      <p:font typeface="Calibri" pitchFamily="34" charset="0"/>
      <p:regular r:id="rId16"/>
      <p:bold r:id="rId17"/>
      <p:italic r:id="rId18"/>
      <p:boldItalic r:id="rId19"/>
    </p:embeddedFont>
    <p:embeddedFont>
      <p:font typeface="DM Sans Semi Bold" charset="0"/>
      <p:regular r:id="rId20"/>
    </p:embeddedFont>
    <p:embeddedFont>
      <p:font typeface="Inter Medium" charset="0"/>
      <p:regular r:id="rId21"/>
    </p:embeddedFont>
    <p:embeddedFont>
      <p:font typeface="Book Antiqua" pitchFamily="18"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15" y="-17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0C6607D-289E-473B-BC1E-78A27D506AB2}" type="datetimeFigureOut">
              <a:rPr lang="en-US" smtClean="0"/>
              <a:t>7/30/2025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FD15D3D4-CD3A-4062-9398-38878D576519}" type="slidenum">
              <a:rPr lang="en-US" smtClean="0"/>
              <a:t>‹#›</a:t>
            </a:fld>
            <a:endParaRPr lang="en-US"/>
          </a:p>
        </p:txBody>
      </p:sp>
    </p:spTree>
    <p:extLst>
      <p:ext uri="{BB962C8B-B14F-4D97-AF65-F5344CB8AC3E}">
        <p14:creationId xmlns:p14="http://schemas.microsoft.com/office/powerpoint/2010/main" val="393740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tel:+6283129111993" TargetMode="External"/><Relationship Id="rId2" Type="http://schemas.openxmlformats.org/officeDocument/2006/relationships/hyperlink" Target="https://cbm-gra.com/"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Rectangle 5"/>
          <p:cNvSpPr/>
          <p:nvPr/>
        </p:nvSpPr>
        <p:spPr>
          <a:xfrm>
            <a:off x="0" y="0"/>
            <a:ext cx="9144000" cy="8229600"/>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2471895"/>
            <a:ext cx="7556421" cy="954593"/>
          </a:xfrm>
          <a:prstGeom prst="rect">
            <a:avLst/>
          </a:prstGeom>
          <a:noFill/>
          <a:ln/>
        </p:spPr>
        <p:txBody>
          <a:bodyPr wrap="square" lIns="0" tIns="0" rIns="0" bIns="0" rtlCol="0" anchor="t"/>
          <a:lstStyle/>
          <a:p>
            <a:r>
              <a:rPr lang="en-US" sz="6000" b="1" dirty="0" smtClean="0">
                <a:solidFill>
                  <a:srgbClr val="030303"/>
                </a:solidFill>
                <a:latin typeface="Bahnschrift SemiBold Condensed" pitchFamily="34" charset="0"/>
                <a:ea typeface="DM Sans Semi Bold" pitchFamily="34" charset="-122"/>
                <a:cs typeface="DM Sans Semi Bold" pitchFamily="34" charset="-120"/>
              </a:rPr>
              <a:t>MENJADI AKADEMISI ADAPTIF</a:t>
            </a:r>
            <a:endParaRPr lang="en-US" sz="5400" b="1" dirty="0" smtClean="0">
              <a:solidFill>
                <a:srgbClr val="030303"/>
              </a:solidFill>
              <a:latin typeface="Bahnschrift SemiBold Condensed" pitchFamily="34" charset="0"/>
              <a:ea typeface="DM Sans Semi Bold" pitchFamily="34" charset="-122"/>
              <a:cs typeface="DM Sans Semi Bold" pitchFamily="34" charset="-120"/>
            </a:endParaRPr>
          </a:p>
        </p:txBody>
      </p:sp>
      <p:sp>
        <p:nvSpPr>
          <p:cNvPr id="4" name="Text 1"/>
          <p:cNvSpPr/>
          <p:nvPr/>
        </p:nvSpPr>
        <p:spPr>
          <a:xfrm>
            <a:off x="793790" y="4558665"/>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Revolusi teknologi kecerdasan buatan telah mengubah lanskap dunia akademik secara signifikan sejak tahun 2022. Presentasi ini akan membahas bagaimana AI dapat dimanfaatkan secara etis, efisien, dan edukatif untuk meningkatkan proses pembelajaran, penelitian, dan administrasi di lingkungan akademik.</a:t>
            </a:r>
            <a:endParaRPr lang="en-US" sz="1550" dirty="0"/>
          </a:p>
        </p:txBody>
      </p:sp>
      <p:sp>
        <p:nvSpPr>
          <p:cNvPr id="5" name="Text 1"/>
          <p:cNvSpPr/>
          <p:nvPr/>
        </p:nvSpPr>
        <p:spPr>
          <a:xfrm>
            <a:off x="1055049" y="6499673"/>
            <a:ext cx="1818781" cy="463836"/>
          </a:xfrm>
          <a:prstGeom prst="rect">
            <a:avLst/>
          </a:prstGeom>
          <a:noFill/>
          <a:ln/>
        </p:spPr>
        <p:txBody>
          <a:bodyPr wrap="square" lIns="0" tIns="0" rIns="0" bIns="0" rtlCol="0" anchor="t"/>
          <a:lstStyle/>
          <a:p>
            <a:pPr marL="0" indent="0" algn="l">
              <a:lnSpc>
                <a:spcPts val="2500"/>
              </a:lnSpc>
              <a:buNone/>
            </a:pPr>
            <a:r>
              <a:rPr lang="en-US" sz="1600" b="1" dirty="0" smtClean="0">
                <a:solidFill>
                  <a:srgbClr val="464646"/>
                </a:solidFill>
                <a:latin typeface="Book Antiqua" pitchFamily="18" charset="0"/>
                <a:ea typeface="Inter Medium" pitchFamily="34" charset="-122"/>
                <a:cs typeface="Inter Medium" pitchFamily="34" charset="-120"/>
              </a:rPr>
              <a:t>Umar, </a:t>
            </a:r>
            <a:r>
              <a:rPr lang="en-US" sz="1600" b="1" dirty="0" err="1" smtClean="0">
                <a:solidFill>
                  <a:srgbClr val="464646"/>
                </a:solidFill>
                <a:latin typeface="Book Antiqua" pitchFamily="18" charset="0"/>
                <a:ea typeface="Inter Medium" pitchFamily="34" charset="-122"/>
                <a:cs typeface="Inter Medium" pitchFamily="34" charset="-120"/>
              </a:rPr>
              <a:t>M.Pd.I</a:t>
            </a:r>
            <a:endParaRPr lang="en-US" sz="1600" b="1" dirty="0">
              <a:latin typeface="Book Antiqua" pitchFamily="18" charset="0"/>
            </a:endParaRPr>
          </a:p>
        </p:txBody>
      </p:sp>
      <p:sp>
        <p:nvSpPr>
          <p:cNvPr id="7" name="Oval 6"/>
          <p:cNvSpPr/>
          <p:nvPr/>
        </p:nvSpPr>
        <p:spPr>
          <a:xfrm>
            <a:off x="793790" y="6567597"/>
            <a:ext cx="160834" cy="1639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93790" y="3385589"/>
            <a:ext cx="6580648" cy="523220"/>
          </a:xfrm>
          <a:prstGeom prst="rect">
            <a:avLst/>
          </a:prstGeom>
          <a:noFill/>
        </p:spPr>
        <p:txBody>
          <a:bodyPr wrap="none" rtlCol="0">
            <a:spAutoFit/>
          </a:bodyPr>
          <a:lstStyle/>
          <a:p>
            <a:r>
              <a:rPr lang="en-US" sz="2800" b="1" dirty="0" smtClean="0">
                <a:solidFill>
                  <a:srgbClr val="030303"/>
                </a:solidFill>
                <a:latin typeface="Bahnschrift SemiBold Condensed" pitchFamily="34" charset="0"/>
                <a:ea typeface="DM Sans Semi Bold" pitchFamily="34" charset="-122"/>
                <a:cs typeface="DM Sans Semi Bold" pitchFamily="34" charset="-120"/>
              </a:rPr>
              <a:t>Strategi Bijak Menggunakan Artificial Intelligence (AI)</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32779"/>
          </a:xfrm>
          <a:prstGeom prst="rect">
            <a:avLst/>
          </a:prstGeom>
        </p:spPr>
      </p:pic>
      <p:sp>
        <p:nvSpPr>
          <p:cNvPr id="3" name="Text 0"/>
          <p:cNvSpPr/>
          <p:nvPr/>
        </p:nvSpPr>
        <p:spPr>
          <a:xfrm>
            <a:off x="793790" y="2864882"/>
            <a:ext cx="9200317" cy="558165"/>
          </a:xfrm>
          <a:prstGeom prst="rect">
            <a:avLst/>
          </a:prstGeom>
          <a:noFill/>
          <a:ln/>
        </p:spPr>
        <p:txBody>
          <a:bodyPr wrap="none" lIns="0" tIns="0" rIns="0" bIns="0" rtlCol="0" anchor="t"/>
          <a:lstStyle/>
          <a:p>
            <a:pPr marL="0" indent="0" algn="l">
              <a:lnSpc>
                <a:spcPts val="4350"/>
              </a:lnSpc>
              <a:buNone/>
            </a:pPr>
            <a:r>
              <a:rPr lang="en-US" sz="3600" b="1" dirty="0">
                <a:solidFill>
                  <a:srgbClr val="030303"/>
                </a:solidFill>
                <a:latin typeface="DM Sans Semi Bold" pitchFamily="34" charset="0"/>
                <a:ea typeface="DM Sans Semi Bold" pitchFamily="34" charset="-122"/>
                <a:cs typeface="DM Sans Semi Bold" pitchFamily="34" charset="-120"/>
              </a:rPr>
              <a:t>Penutup: AI adalah Alat, Bukan Jalan Pintas</a:t>
            </a:r>
            <a:endParaRPr lang="en-US" sz="3600" b="1" dirty="0"/>
          </a:p>
        </p:txBody>
      </p:sp>
      <p:sp>
        <p:nvSpPr>
          <p:cNvPr id="4" name="Shape 1"/>
          <p:cNvSpPr/>
          <p:nvPr/>
        </p:nvSpPr>
        <p:spPr>
          <a:xfrm>
            <a:off x="793790" y="3690938"/>
            <a:ext cx="6432113" cy="1600557"/>
          </a:xfrm>
          <a:prstGeom prst="roundRect">
            <a:avLst>
              <a:gd name="adj" fmla="val 1674"/>
            </a:avLst>
          </a:prstGeom>
          <a:solidFill>
            <a:srgbClr val="F2EEEE"/>
          </a:solidFill>
          <a:ln/>
        </p:spPr>
      </p:sp>
      <p:sp>
        <p:nvSpPr>
          <p:cNvPr id="5" name="Text 2"/>
          <p:cNvSpPr/>
          <p:nvPr/>
        </p:nvSpPr>
        <p:spPr>
          <a:xfrm>
            <a:off x="972383" y="3869531"/>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464646"/>
                </a:solidFill>
                <a:latin typeface="DM Sans Semi Bold" pitchFamily="34" charset="0"/>
                <a:ea typeface="DM Sans Semi Bold" pitchFamily="34" charset="-122"/>
                <a:cs typeface="DM Sans Semi Bold" pitchFamily="34" charset="-120"/>
              </a:rPr>
              <a:t>Pesan Utama</a:t>
            </a:r>
            <a:endParaRPr lang="en-US" sz="1750" b="1" dirty="0"/>
          </a:p>
        </p:txBody>
      </p:sp>
      <p:sp>
        <p:nvSpPr>
          <p:cNvPr id="6" name="Text 3"/>
          <p:cNvSpPr/>
          <p:nvPr/>
        </p:nvSpPr>
        <p:spPr>
          <a:xfrm>
            <a:off x="972383" y="4255651"/>
            <a:ext cx="6074926" cy="857250"/>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AI dirancang untuk membantu dan memperkuat kemampuan akademisi, bukan untuk menggantikan penilaian kritis, kreativitas, dan nilai-nilai keilmuan yang menjadi inti dari dunia akademik.</a:t>
            </a:r>
            <a:endParaRPr lang="en-US" sz="1400" dirty="0"/>
          </a:p>
        </p:txBody>
      </p:sp>
      <p:sp>
        <p:nvSpPr>
          <p:cNvPr id="7" name="Shape 4"/>
          <p:cNvSpPr/>
          <p:nvPr/>
        </p:nvSpPr>
        <p:spPr>
          <a:xfrm>
            <a:off x="7404497" y="3690938"/>
            <a:ext cx="6432113" cy="1600557"/>
          </a:xfrm>
          <a:prstGeom prst="roundRect">
            <a:avLst>
              <a:gd name="adj" fmla="val 1674"/>
            </a:avLst>
          </a:prstGeom>
          <a:solidFill>
            <a:srgbClr val="F2EEEE"/>
          </a:solidFill>
          <a:ln/>
        </p:spPr>
      </p:sp>
      <p:sp>
        <p:nvSpPr>
          <p:cNvPr id="8" name="Text 5"/>
          <p:cNvSpPr/>
          <p:nvPr/>
        </p:nvSpPr>
        <p:spPr>
          <a:xfrm>
            <a:off x="7583091" y="3869531"/>
            <a:ext cx="2642354" cy="278963"/>
          </a:xfrm>
          <a:prstGeom prst="rect">
            <a:avLst/>
          </a:prstGeom>
          <a:noFill/>
          <a:ln/>
        </p:spPr>
        <p:txBody>
          <a:bodyPr wrap="none" lIns="0" tIns="0" rIns="0" bIns="0" rtlCol="0" anchor="t"/>
          <a:lstStyle/>
          <a:p>
            <a:pPr marL="0" indent="0" algn="l">
              <a:lnSpc>
                <a:spcPts val="2150"/>
              </a:lnSpc>
              <a:buNone/>
            </a:pPr>
            <a:r>
              <a:rPr lang="en-US" sz="1750" b="1" dirty="0">
                <a:solidFill>
                  <a:srgbClr val="464646"/>
                </a:solidFill>
                <a:latin typeface="DM Sans Semi Bold" pitchFamily="34" charset="0"/>
                <a:ea typeface="DM Sans Semi Bold" pitchFamily="34" charset="-122"/>
                <a:cs typeface="DM Sans Semi Bold" pitchFamily="34" charset="-120"/>
              </a:rPr>
              <a:t>Kebutuhan Fundamental</a:t>
            </a:r>
            <a:endParaRPr lang="en-US" sz="1750" b="1" dirty="0"/>
          </a:p>
        </p:txBody>
      </p:sp>
      <p:sp>
        <p:nvSpPr>
          <p:cNvPr id="9" name="Text 6"/>
          <p:cNvSpPr/>
          <p:nvPr/>
        </p:nvSpPr>
        <p:spPr>
          <a:xfrm>
            <a:off x="7583091" y="4255651"/>
            <a:ext cx="6074926" cy="857250"/>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Penggunaan AI yang etis dan efektif membutuhkan literasi digital yang kuat, pemahaman etika, dan kemampuan untuk memvalidasi dan menginterpretasi hasil AI dengan kritis.</a:t>
            </a:r>
            <a:endParaRPr lang="en-US" sz="1400" dirty="0"/>
          </a:p>
        </p:txBody>
      </p:sp>
      <p:sp>
        <p:nvSpPr>
          <p:cNvPr id="10" name="Text 7"/>
          <p:cNvSpPr/>
          <p:nvPr/>
        </p:nvSpPr>
        <p:spPr>
          <a:xfrm>
            <a:off x="793790" y="5859503"/>
            <a:ext cx="2939653" cy="278963"/>
          </a:xfrm>
          <a:prstGeom prst="rect">
            <a:avLst/>
          </a:prstGeom>
          <a:noFill/>
          <a:ln/>
        </p:spPr>
        <p:txBody>
          <a:bodyPr wrap="none" lIns="0" tIns="0" rIns="0" bIns="0" rtlCol="0" anchor="t"/>
          <a:lstStyle/>
          <a:p>
            <a:pPr marL="0" indent="0" algn="l">
              <a:lnSpc>
                <a:spcPts val="2150"/>
              </a:lnSpc>
              <a:buNone/>
            </a:pPr>
            <a:r>
              <a:rPr lang="en-US" sz="1750" b="1" dirty="0">
                <a:solidFill>
                  <a:srgbClr val="030303"/>
                </a:solidFill>
                <a:latin typeface="DM Sans Semi Bold" pitchFamily="34" charset="0"/>
                <a:ea typeface="DM Sans Semi Bold" pitchFamily="34" charset="-122"/>
                <a:cs typeface="DM Sans Semi Bold" pitchFamily="34" charset="-120"/>
              </a:rPr>
              <a:t>Rekomendasi Tindak Lanjut</a:t>
            </a:r>
            <a:endParaRPr lang="en-US" sz="1750" b="1" dirty="0"/>
          </a:p>
        </p:txBody>
      </p:sp>
      <p:sp>
        <p:nvSpPr>
          <p:cNvPr id="11" name="Text 8"/>
          <p:cNvSpPr/>
          <p:nvPr/>
        </p:nvSpPr>
        <p:spPr>
          <a:xfrm>
            <a:off x="793790" y="6266974"/>
            <a:ext cx="6303526" cy="57150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64646"/>
                </a:solidFill>
                <a:latin typeface="Inter Medium" pitchFamily="34" charset="0"/>
                <a:ea typeface="Inter Medium" pitchFamily="34" charset="-122"/>
                <a:cs typeface="Inter Medium" pitchFamily="34" charset="-120"/>
              </a:rPr>
              <a:t>Workshop lanjutan untuk penguasaan prompt engineering dan teknik spesifik</a:t>
            </a:r>
            <a:endParaRPr lang="en-US" sz="1400" dirty="0"/>
          </a:p>
        </p:txBody>
      </p:sp>
      <p:sp>
        <p:nvSpPr>
          <p:cNvPr id="12" name="Text 9"/>
          <p:cNvSpPr/>
          <p:nvPr/>
        </p:nvSpPr>
        <p:spPr>
          <a:xfrm>
            <a:off x="793790" y="6900982"/>
            <a:ext cx="63035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64646"/>
                </a:solidFill>
                <a:latin typeface="Inter Medium" pitchFamily="34" charset="0"/>
                <a:ea typeface="Inter Medium" pitchFamily="34" charset="-122"/>
                <a:cs typeface="Inter Medium" pitchFamily="34" charset="-120"/>
              </a:rPr>
              <a:t>Pengembangan pedoman etik AI di tingkat institusi</a:t>
            </a:r>
            <a:endParaRPr lang="en-US" sz="1400" dirty="0"/>
          </a:p>
        </p:txBody>
      </p:sp>
      <p:sp>
        <p:nvSpPr>
          <p:cNvPr id="13" name="Text 10"/>
          <p:cNvSpPr/>
          <p:nvPr/>
        </p:nvSpPr>
        <p:spPr>
          <a:xfrm>
            <a:off x="793790" y="7249239"/>
            <a:ext cx="63035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64646"/>
                </a:solidFill>
                <a:latin typeface="Inter Medium" pitchFamily="34" charset="0"/>
                <a:ea typeface="Inter Medium" pitchFamily="34" charset="-122"/>
                <a:cs typeface="Inter Medium" pitchFamily="34" charset="-120"/>
              </a:rPr>
              <a:t>Kolaborasi antar program studi untuk berbagi praktik terbaik</a:t>
            </a:r>
            <a:endParaRPr lang="en-US" sz="1400" dirty="0"/>
          </a:p>
        </p:txBody>
      </p:sp>
      <p:sp>
        <p:nvSpPr>
          <p:cNvPr id="14" name="Text 11"/>
          <p:cNvSpPr/>
          <p:nvPr/>
        </p:nvSpPr>
        <p:spPr>
          <a:xfrm>
            <a:off x="7800975" y="6465853"/>
            <a:ext cx="6035635" cy="428625"/>
          </a:xfrm>
          <a:prstGeom prst="rect">
            <a:avLst/>
          </a:prstGeom>
          <a:noFill/>
          <a:ln/>
        </p:spPr>
        <p:txBody>
          <a:bodyPr wrap="square" lIns="0" tIns="0" rIns="0" bIns="0" rtlCol="0" anchor="t"/>
          <a:lstStyle/>
          <a:p>
            <a:pPr marL="0" indent="0" algn="l">
              <a:lnSpc>
                <a:spcPts val="2250"/>
              </a:lnSpc>
              <a:buNone/>
            </a:pPr>
            <a:r>
              <a:rPr lang="en-US" sz="2400" dirty="0" smtClean="0">
                <a:solidFill>
                  <a:srgbClr val="464646"/>
                </a:solidFill>
                <a:latin typeface="Inter Medium" pitchFamily="34" charset="0"/>
                <a:ea typeface="Inter Medium" pitchFamily="34" charset="-122"/>
                <a:cs typeface="Inter Medium" pitchFamily="34" charset="-120"/>
              </a:rPr>
              <a:t>“</a:t>
            </a:r>
            <a:r>
              <a:rPr lang="en-US" sz="2400" b="1" dirty="0" err="1" smtClean="0">
                <a:solidFill>
                  <a:srgbClr val="464646"/>
                </a:solidFill>
                <a:latin typeface="Inter Medium" pitchFamily="34" charset="0"/>
                <a:ea typeface="Inter Medium" pitchFamily="34" charset="-122"/>
                <a:cs typeface="Inter Medium" pitchFamily="34" charset="-120"/>
              </a:rPr>
              <a:t>Kuasai</a:t>
            </a:r>
            <a:r>
              <a:rPr lang="en-US" sz="2400" b="1" dirty="0" smtClean="0">
                <a:solidFill>
                  <a:srgbClr val="464646"/>
                </a:solidFill>
                <a:latin typeface="Inter Medium" pitchFamily="34" charset="0"/>
                <a:ea typeface="Inter Medium" pitchFamily="34" charset="-122"/>
                <a:cs typeface="Inter Medium" pitchFamily="34" charset="-120"/>
              </a:rPr>
              <a:t> </a:t>
            </a:r>
            <a:r>
              <a:rPr lang="en-US" sz="2400" b="1" dirty="0">
                <a:solidFill>
                  <a:srgbClr val="464646"/>
                </a:solidFill>
                <a:latin typeface="Inter Medium" pitchFamily="34" charset="0"/>
                <a:ea typeface="Inter Medium" pitchFamily="34" charset="-122"/>
                <a:cs typeface="Inter Medium" pitchFamily="34" charset="-120"/>
              </a:rPr>
              <a:t>AI, atau dikendalikan </a:t>
            </a:r>
            <a:r>
              <a:rPr lang="en-US" sz="2400" b="1" dirty="0" smtClean="0">
                <a:solidFill>
                  <a:srgbClr val="464646"/>
                </a:solidFill>
                <a:latin typeface="Inter Medium" pitchFamily="34" charset="0"/>
                <a:ea typeface="Inter Medium" pitchFamily="34" charset="-122"/>
                <a:cs typeface="Inter Medium" pitchFamily="34" charset="-120"/>
              </a:rPr>
              <a:t>olehnya</a:t>
            </a:r>
            <a:r>
              <a:rPr lang="en-US" sz="2400" dirty="0" smtClean="0">
                <a:solidFill>
                  <a:srgbClr val="464646"/>
                </a:solidFill>
                <a:latin typeface="Inter Medium" pitchFamily="34" charset="0"/>
                <a:ea typeface="Inter Medium" pitchFamily="34" charset="-122"/>
                <a:cs typeface="Inter Medium" pitchFamily="34" charset="-120"/>
              </a:rPr>
              <a:t>”. </a:t>
            </a:r>
            <a:endParaRPr lang="en-US" sz="2400" dirty="0"/>
          </a:p>
        </p:txBody>
      </p:sp>
      <p:sp>
        <p:nvSpPr>
          <p:cNvPr id="15" name="Shape 12"/>
          <p:cNvSpPr/>
          <p:nvPr/>
        </p:nvSpPr>
        <p:spPr>
          <a:xfrm>
            <a:off x="7540704" y="6307098"/>
            <a:ext cx="22860" cy="857250"/>
          </a:xfrm>
          <a:prstGeom prst="rect">
            <a:avLst/>
          </a:prstGeom>
          <a:solidFill>
            <a:srgbClr val="1C9770"/>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630400" cy="82296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74157" y="1423686"/>
            <a:ext cx="11898775" cy="1446550"/>
          </a:xfrm>
          <a:prstGeom prst="rect">
            <a:avLst/>
          </a:prstGeom>
          <a:noFill/>
        </p:spPr>
        <p:txBody>
          <a:bodyPr wrap="square" rtlCol="0">
            <a:spAutoFit/>
          </a:bodyPr>
          <a:lstStyle/>
          <a:p>
            <a:r>
              <a:rPr lang="en-ID" sz="6000" b="1" dirty="0" smtClean="0"/>
              <a:t>Kombinasi Tools dan </a:t>
            </a:r>
            <a:r>
              <a:rPr lang="en-ID" sz="6000" b="1" dirty="0" smtClean="0"/>
              <a:t>Aplikasi</a:t>
            </a:r>
          </a:p>
          <a:p>
            <a:r>
              <a:rPr lang="en-ID" sz="2800" b="1" dirty="0" smtClean="0"/>
              <a:t>yang </a:t>
            </a:r>
            <a:r>
              <a:rPr lang="en-ID" sz="2800" b="1" dirty="0" smtClean="0"/>
              <a:t>digunakan dalam </a:t>
            </a:r>
            <a:r>
              <a:rPr lang="en-ID" sz="2800" b="1" dirty="0" smtClean="0"/>
              <a:t>Penulisan Artikel, Buku atau penulisan Ilmiah lainnya</a:t>
            </a:r>
            <a:endParaRPr lang="en-US" sz="2800" b="1" dirty="0"/>
          </a:p>
        </p:txBody>
      </p:sp>
      <p:sp>
        <p:nvSpPr>
          <p:cNvPr id="6" name="TextBox 5"/>
          <p:cNvSpPr txBox="1"/>
          <p:nvPr/>
        </p:nvSpPr>
        <p:spPr>
          <a:xfrm>
            <a:off x="1909823" y="3497496"/>
            <a:ext cx="10058400" cy="3046988"/>
          </a:xfrm>
          <a:prstGeom prst="rect">
            <a:avLst/>
          </a:prstGeom>
          <a:noFill/>
        </p:spPr>
        <p:txBody>
          <a:bodyPr wrap="square" rtlCol="0">
            <a:spAutoFit/>
          </a:bodyPr>
          <a:lstStyle/>
          <a:p>
            <a:pPr marL="514350" indent="-514350">
              <a:buAutoNum type="arabicPeriod"/>
            </a:pPr>
            <a:r>
              <a:rPr lang="en-ID" sz="3200" b="1" dirty="0" smtClean="0">
                <a:solidFill>
                  <a:schemeClr val="accent4">
                    <a:lumMod val="40000"/>
                    <a:lumOff val="60000"/>
                  </a:schemeClr>
                </a:solidFill>
              </a:rPr>
              <a:t>Microsoft Word/Template (buku atau artikel)</a:t>
            </a:r>
          </a:p>
          <a:p>
            <a:pPr marL="514350" indent="-514350">
              <a:buAutoNum type="arabicPeriod"/>
            </a:pPr>
            <a:r>
              <a:rPr lang="en-ID" sz="3200" b="1" dirty="0" err="1" smtClean="0">
                <a:solidFill>
                  <a:schemeClr val="accent4">
                    <a:lumMod val="40000"/>
                    <a:lumOff val="60000"/>
                  </a:schemeClr>
                </a:solidFill>
              </a:rPr>
              <a:t>Zotero</a:t>
            </a:r>
            <a:r>
              <a:rPr lang="en-ID" sz="3200" b="1" dirty="0" smtClean="0">
                <a:solidFill>
                  <a:schemeClr val="accent4">
                    <a:lumMod val="40000"/>
                    <a:lumOff val="60000"/>
                  </a:schemeClr>
                </a:solidFill>
              </a:rPr>
              <a:t> atau </a:t>
            </a:r>
            <a:r>
              <a:rPr lang="en-ID" sz="3200" b="1" dirty="0" err="1" smtClean="0">
                <a:solidFill>
                  <a:schemeClr val="accent4">
                    <a:lumMod val="40000"/>
                    <a:lumOff val="60000"/>
                  </a:schemeClr>
                </a:solidFill>
              </a:rPr>
              <a:t>Mendeley</a:t>
            </a:r>
            <a:r>
              <a:rPr lang="en-ID" sz="3200" b="1" dirty="0" smtClean="0">
                <a:solidFill>
                  <a:schemeClr val="accent4">
                    <a:lumMod val="40000"/>
                    <a:lumOff val="60000"/>
                  </a:schemeClr>
                </a:solidFill>
              </a:rPr>
              <a:t> (wajib/gratis)</a:t>
            </a:r>
            <a:endParaRPr lang="en-ID" sz="3200" b="1" dirty="0">
              <a:solidFill>
                <a:schemeClr val="accent4">
                  <a:lumMod val="40000"/>
                  <a:lumOff val="60000"/>
                </a:schemeClr>
              </a:solidFill>
            </a:endParaRPr>
          </a:p>
          <a:p>
            <a:pPr marL="514350" indent="-514350">
              <a:buAutoNum type="arabicPeriod"/>
            </a:pPr>
            <a:r>
              <a:rPr lang="en-ID" sz="3200" b="1" dirty="0" smtClean="0">
                <a:solidFill>
                  <a:schemeClr val="accent4">
                    <a:lumMod val="40000"/>
                    <a:lumOff val="60000"/>
                  </a:schemeClr>
                </a:solidFill>
              </a:rPr>
              <a:t>Scite.ai (wajib/berbayar)</a:t>
            </a:r>
          </a:p>
          <a:p>
            <a:pPr marL="514350" indent="-514350">
              <a:buAutoNum type="arabicPeriod"/>
            </a:pPr>
            <a:r>
              <a:rPr lang="en-ID" sz="3200" b="1" dirty="0" err="1" smtClean="0">
                <a:solidFill>
                  <a:schemeClr val="accent4">
                    <a:lumMod val="40000"/>
                    <a:lumOff val="60000"/>
                  </a:schemeClr>
                </a:solidFill>
              </a:rPr>
              <a:t>ChatGBT</a:t>
            </a:r>
            <a:r>
              <a:rPr lang="en-ID" sz="3200" b="1" dirty="0" smtClean="0">
                <a:solidFill>
                  <a:schemeClr val="accent4">
                    <a:lumMod val="40000"/>
                    <a:lumOff val="60000"/>
                  </a:schemeClr>
                </a:solidFill>
              </a:rPr>
              <a:t> (wajib/berbayar)</a:t>
            </a:r>
          </a:p>
          <a:p>
            <a:pPr marL="514350" indent="-514350">
              <a:buAutoNum type="arabicPeriod"/>
            </a:pPr>
            <a:r>
              <a:rPr lang="en-ID" sz="3200" b="1" dirty="0" smtClean="0">
                <a:solidFill>
                  <a:schemeClr val="accent4">
                    <a:lumMod val="40000"/>
                    <a:lumOff val="60000"/>
                  </a:schemeClr>
                </a:solidFill>
              </a:rPr>
              <a:t>Napkin (optional/gratis)</a:t>
            </a:r>
          </a:p>
          <a:p>
            <a:pPr marL="514350" indent="-514350">
              <a:buAutoNum type="arabicPeriod"/>
            </a:pPr>
            <a:r>
              <a:rPr lang="en-ID" sz="3200" b="1" dirty="0" smtClean="0">
                <a:solidFill>
                  <a:schemeClr val="accent4">
                    <a:lumMod val="40000"/>
                    <a:lumOff val="60000"/>
                  </a:schemeClr>
                </a:solidFill>
              </a:rPr>
              <a:t>Scopus (optional/berbayar)</a:t>
            </a:r>
            <a:endParaRPr lang="en-US" sz="3200" b="1" dirty="0">
              <a:solidFill>
                <a:schemeClr val="accent4">
                  <a:lumMod val="40000"/>
                  <a:lumOff val="60000"/>
                </a:schemeClr>
              </a:solidFill>
            </a:endParaRPr>
          </a:p>
        </p:txBody>
      </p:sp>
    </p:spTree>
    <p:extLst>
      <p:ext uri="{BB962C8B-B14F-4D97-AF65-F5344CB8AC3E}">
        <p14:creationId xmlns:p14="http://schemas.microsoft.com/office/powerpoint/2010/main" val="125635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5343" y="1441974"/>
            <a:ext cx="12523806" cy="4154984"/>
          </a:xfrm>
          <a:prstGeom prst="rect">
            <a:avLst/>
          </a:prstGeom>
        </p:spPr>
        <p:txBody>
          <a:bodyPr wrap="square">
            <a:spAutoFit/>
          </a:bodyPr>
          <a:lstStyle/>
          <a:p>
            <a:r>
              <a:rPr lang="en-US" sz="4400" dirty="0">
                <a:solidFill>
                  <a:schemeClr val="bg1"/>
                </a:solidFill>
              </a:rPr>
              <a:t>Untuk </a:t>
            </a:r>
            <a:r>
              <a:rPr lang="en-US" sz="4400" dirty="0" smtClean="0">
                <a:solidFill>
                  <a:schemeClr val="bg1"/>
                </a:solidFill>
              </a:rPr>
              <a:t>berlangganan paket Tools AI bisa </a:t>
            </a:r>
            <a:r>
              <a:rPr lang="en-US" sz="4400" dirty="0" err="1" smtClean="0">
                <a:solidFill>
                  <a:schemeClr val="bg1"/>
                </a:solidFill>
              </a:rPr>
              <a:t>kunjungi</a:t>
            </a:r>
            <a:r>
              <a:rPr lang="en-US" sz="4400" dirty="0" smtClean="0">
                <a:solidFill>
                  <a:schemeClr val="bg1"/>
                </a:solidFill>
              </a:rPr>
              <a:t> laman GRA:</a:t>
            </a:r>
            <a:r>
              <a:rPr lang="en-US" sz="4400" dirty="0">
                <a:solidFill>
                  <a:schemeClr val="bg1"/>
                </a:solidFill>
              </a:rPr>
              <a:t/>
            </a:r>
            <a:br>
              <a:rPr lang="en-US" sz="4400" dirty="0">
                <a:solidFill>
                  <a:schemeClr val="bg1"/>
                </a:solidFill>
              </a:rPr>
            </a:br>
            <a:r>
              <a:rPr lang="en-US" sz="4400" dirty="0">
                <a:solidFill>
                  <a:schemeClr val="bg1"/>
                </a:solidFill>
                <a:hlinkClick r:id="rId2"/>
              </a:rPr>
              <a:t>https://cbm-gra.com</a:t>
            </a:r>
            <a:r>
              <a:rPr lang="en-US" sz="4400" dirty="0" smtClean="0">
                <a:solidFill>
                  <a:schemeClr val="bg1"/>
                </a:solidFill>
                <a:hlinkClick r:id="rId2"/>
              </a:rPr>
              <a:t>/</a:t>
            </a:r>
            <a:endParaRPr lang="en-US" sz="4400" dirty="0" smtClean="0">
              <a:solidFill>
                <a:schemeClr val="bg1"/>
              </a:solidFill>
            </a:endParaRPr>
          </a:p>
          <a:p>
            <a:r>
              <a:rPr lang="en-US" sz="4400" dirty="0">
                <a:solidFill>
                  <a:schemeClr val="bg1"/>
                </a:solidFill>
              </a:rPr>
              <a:t/>
            </a:r>
            <a:br>
              <a:rPr lang="en-US" sz="4400" dirty="0">
                <a:solidFill>
                  <a:schemeClr val="bg1"/>
                </a:solidFill>
              </a:rPr>
            </a:br>
            <a:r>
              <a:rPr lang="en-US" sz="4400" dirty="0">
                <a:solidFill>
                  <a:schemeClr val="bg1"/>
                </a:solidFill>
              </a:rPr>
              <a:t>untuk lebih </a:t>
            </a:r>
            <a:r>
              <a:rPr lang="en-US" sz="4400" dirty="0" smtClean="0">
                <a:solidFill>
                  <a:schemeClr val="bg1"/>
                </a:solidFill>
              </a:rPr>
              <a:t>jelas </a:t>
            </a:r>
            <a:r>
              <a:rPr lang="en-US" sz="4400" dirty="0" err="1">
                <a:solidFill>
                  <a:schemeClr val="bg1"/>
                </a:solidFill>
              </a:rPr>
              <a:t>silahkan</a:t>
            </a:r>
            <a:r>
              <a:rPr lang="en-US" sz="4400" dirty="0">
                <a:solidFill>
                  <a:schemeClr val="bg1"/>
                </a:solidFill>
              </a:rPr>
              <a:t> menghubungi </a:t>
            </a:r>
            <a:r>
              <a:rPr lang="en-US" sz="4400" dirty="0" smtClean="0">
                <a:solidFill>
                  <a:schemeClr val="bg1"/>
                </a:solidFill>
              </a:rPr>
              <a:t>admin </a:t>
            </a:r>
            <a:r>
              <a:rPr lang="en-US" sz="4400" dirty="0">
                <a:solidFill>
                  <a:schemeClr val="bg1"/>
                </a:solidFill>
              </a:rPr>
              <a:t>GRA</a:t>
            </a:r>
            <a:r>
              <a:rPr lang="en-US" sz="4400" dirty="0" smtClean="0">
                <a:solidFill>
                  <a:schemeClr val="bg1"/>
                </a:solidFill>
              </a:rPr>
              <a:t> </a:t>
            </a:r>
            <a:r>
              <a:rPr lang="en-US" sz="4400" dirty="0">
                <a:solidFill>
                  <a:schemeClr val="bg1"/>
                </a:solidFill>
              </a:rPr>
              <a:t>via WA: </a:t>
            </a:r>
            <a:r>
              <a:rPr lang="en-US" sz="4400" dirty="0">
                <a:solidFill>
                  <a:schemeClr val="bg1"/>
                </a:solidFill>
                <a:hlinkClick r:id="rId3"/>
              </a:rPr>
              <a:t>+6283-129-111-993</a:t>
            </a:r>
            <a:endParaRPr lang="en-US" sz="4400" dirty="0">
              <a:solidFill>
                <a:schemeClr val="bg1"/>
              </a:solidFill>
            </a:endParaRPr>
          </a:p>
        </p:txBody>
      </p:sp>
    </p:spTree>
    <p:extLst>
      <p:ext uri="{BB962C8B-B14F-4D97-AF65-F5344CB8AC3E}">
        <p14:creationId xmlns:p14="http://schemas.microsoft.com/office/powerpoint/2010/main" val="40956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3728"/>
            <a:ext cx="12625626" cy="620078"/>
          </a:xfrm>
          <a:prstGeom prst="rect">
            <a:avLst/>
          </a:prstGeom>
          <a:noFill/>
          <a:ln/>
        </p:spPr>
        <p:txBody>
          <a:bodyPr wrap="none" lIns="0" tIns="0" rIns="0" bIns="0" rtlCol="0" anchor="t"/>
          <a:lstStyle/>
          <a:p>
            <a:pPr marL="0" indent="0" algn="l">
              <a:lnSpc>
                <a:spcPts val="4850"/>
              </a:lnSpc>
              <a:buNone/>
            </a:pPr>
            <a:r>
              <a:rPr lang="en-US" sz="3900" b="1" dirty="0">
                <a:solidFill>
                  <a:srgbClr val="030303"/>
                </a:solidFill>
                <a:latin typeface="DM Sans Semi Bold" pitchFamily="34" charset="0"/>
                <a:ea typeface="DM Sans Semi Bold" pitchFamily="34" charset="-122"/>
                <a:cs typeface="DM Sans Semi Bold" pitchFamily="34" charset="-120"/>
              </a:rPr>
              <a:t>Mengapa AI Menjadi Relevan dalam Dunia Akademik?</a:t>
            </a:r>
            <a:endParaRPr lang="en-US" sz="3900" b="1" dirty="0"/>
          </a:p>
        </p:txBody>
      </p:sp>
      <p:sp>
        <p:nvSpPr>
          <p:cNvPr id="3" name="Shape 1"/>
          <p:cNvSpPr/>
          <p:nvPr/>
        </p:nvSpPr>
        <p:spPr>
          <a:xfrm>
            <a:off x="793790" y="2270641"/>
            <a:ext cx="6422231" cy="1824276"/>
          </a:xfrm>
          <a:prstGeom prst="roundRect">
            <a:avLst>
              <a:gd name="adj" fmla="val 6015"/>
            </a:avLst>
          </a:prstGeom>
          <a:solidFill>
            <a:srgbClr val="FFFFFF"/>
          </a:solidFill>
          <a:ln w="22860">
            <a:solidFill>
              <a:srgbClr val="D8D4D4"/>
            </a:solidFill>
            <a:prstDash val="solid"/>
          </a:ln>
        </p:spPr>
      </p:sp>
      <p:sp>
        <p:nvSpPr>
          <p:cNvPr id="4" name="Shape 2"/>
          <p:cNvSpPr/>
          <p:nvPr/>
        </p:nvSpPr>
        <p:spPr>
          <a:xfrm>
            <a:off x="770930" y="2270641"/>
            <a:ext cx="91440" cy="1824276"/>
          </a:xfrm>
          <a:prstGeom prst="roundRect">
            <a:avLst>
              <a:gd name="adj" fmla="val 32558"/>
            </a:avLst>
          </a:prstGeom>
          <a:solidFill>
            <a:srgbClr val="1C9770"/>
          </a:solidFill>
          <a:ln/>
        </p:spPr>
      </p:sp>
      <p:sp>
        <p:nvSpPr>
          <p:cNvPr id="5" name="Text 3"/>
          <p:cNvSpPr/>
          <p:nvPr/>
        </p:nvSpPr>
        <p:spPr>
          <a:xfrm>
            <a:off x="1083588" y="2491859"/>
            <a:ext cx="2936200" cy="310158"/>
          </a:xfrm>
          <a:prstGeom prst="rect">
            <a:avLst/>
          </a:prstGeom>
          <a:noFill/>
          <a:ln/>
        </p:spPr>
        <p:txBody>
          <a:bodyPr wrap="none" lIns="0" tIns="0" rIns="0" bIns="0" rtlCol="0" anchor="t"/>
          <a:lstStyle/>
          <a:p>
            <a:pPr marL="0" indent="0" algn="l">
              <a:lnSpc>
                <a:spcPts val="2400"/>
              </a:lnSpc>
              <a:buNone/>
            </a:pPr>
            <a:r>
              <a:rPr lang="en-US" sz="2400" b="1" dirty="0">
                <a:solidFill>
                  <a:srgbClr val="464646"/>
                </a:solidFill>
                <a:latin typeface="DM Sans Semi Bold" pitchFamily="34" charset="0"/>
                <a:ea typeface="DM Sans Semi Bold" pitchFamily="34" charset="-122"/>
                <a:cs typeface="DM Sans Semi Bold" pitchFamily="34" charset="-120"/>
              </a:rPr>
              <a:t>Lonjakan Data Akademik</a:t>
            </a:r>
            <a:endParaRPr lang="en-US" sz="2400" b="1" dirty="0"/>
          </a:p>
        </p:txBody>
      </p:sp>
      <p:sp>
        <p:nvSpPr>
          <p:cNvPr id="6" name="Text 4"/>
          <p:cNvSpPr/>
          <p:nvPr/>
        </p:nvSpPr>
        <p:spPr>
          <a:xfrm>
            <a:off x="1083588" y="2921079"/>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Volume publikasi ilmiah terus meningkat secara eksponensial, membuat peneliti kesulitan mengikuti perkembangan terbaru tanpa bantuan teknologi.</a:t>
            </a:r>
            <a:endParaRPr lang="en-US" sz="1550" dirty="0"/>
          </a:p>
        </p:txBody>
      </p:sp>
      <p:sp>
        <p:nvSpPr>
          <p:cNvPr id="7" name="Shape 5"/>
          <p:cNvSpPr/>
          <p:nvPr/>
        </p:nvSpPr>
        <p:spPr>
          <a:xfrm>
            <a:off x="7414379" y="2270641"/>
            <a:ext cx="6422231" cy="1824276"/>
          </a:xfrm>
          <a:prstGeom prst="roundRect">
            <a:avLst>
              <a:gd name="adj" fmla="val 6015"/>
            </a:avLst>
          </a:prstGeom>
          <a:solidFill>
            <a:srgbClr val="FFFFFF"/>
          </a:solidFill>
          <a:ln w="22860">
            <a:solidFill>
              <a:srgbClr val="D8D4D4"/>
            </a:solidFill>
            <a:prstDash val="solid"/>
          </a:ln>
        </p:spPr>
      </p:sp>
      <p:sp>
        <p:nvSpPr>
          <p:cNvPr id="8" name="Shape 6"/>
          <p:cNvSpPr/>
          <p:nvPr/>
        </p:nvSpPr>
        <p:spPr>
          <a:xfrm>
            <a:off x="7391519" y="2270641"/>
            <a:ext cx="91440" cy="1824276"/>
          </a:xfrm>
          <a:prstGeom prst="roundRect">
            <a:avLst>
              <a:gd name="adj" fmla="val 32558"/>
            </a:avLst>
          </a:prstGeom>
          <a:solidFill>
            <a:srgbClr val="1C9770"/>
          </a:solidFill>
          <a:ln/>
        </p:spPr>
      </p:sp>
      <p:sp>
        <p:nvSpPr>
          <p:cNvPr id="9" name="Text 7"/>
          <p:cNvSpPr/>
          <p:nvPr/>
        </p:nvSpPr>
        <p:spPr>
          <a:xfrm>
            <a:off x="7704177" y="2491859"/>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64646"/>
                </a:solidFill>
                <a:latin typeface="DM Sans Semi Bold" pitchFamily="34" charset="0"/>
                <a:ea typeface="DM Sans Semi Bold" pitchFamily="34" charset="-122"/>
                <a:cs typeface="DM Sans Semi Bold" pitchFamily="34" charset="-120"/>
              </a:rPr>
              <a:t>Tuntutan Efisiensi</a:t>
            </a:r>
            <a:endParaRPr lang="en-US" sz="2400" b="1" dirty="0"/>
          </a:p>
        </p:txBody>
      </p:sp>
      <p:sp>
        <p:nvSpPr>
          <p:cNvPr id="10" name="Text 8"/>
          <p:cNvSpPr/>
          <p:nvPr/>
        </p:nvSpPr>
        <p:spPr>
          <a:xfrm>
            <a:off x="7704177" y="2921079"/>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Akademisi dihadapkan pada beban kerja yang semakin kompleks, membutuhkan alat yang dapat mengotomatisasi tugas-tugas rutin.</a:t>
            </a:r>
            <a:endParaRPr lang="en-US" sz="1550" dirty="0"/>
          </a:p>
        </p:txBody>
      </p:sp>
      <p:sp>
        <p:nvSpPr>
          <p:cNvPr id="11" name="Shape 9"/>
          <p:cNvSpPr/>
          <p:nvPr/>
        </p:nvSpPr>
        <p:spPr>
          <a:xfrm>
            <a:off x="793790" y="4293275"/>
            <a:ext cx="6422231" cy="1824276"/>
          </a:xfrm>
          <a:prstGeom prst="roundRect">
            <a:avLst>
              <a:gd name="adj" fmla="val 6015"/>
            </a:avLst>
          </a:prstGeom>
          <a:solidFill>
            <a:srgbClr val="FFFFFF"/>
          </a:solidFill>
          <a:ln w="22860">
            <a:solidFill>
              <a:srgbClr val="D8D4D4"/>
            </a:solidFill>
            <a:prstDash val="solid"/>
          </a:ln>
        </p:spPr>
      </p:sp>
      <p:sp>
        <p:nvSpPr>
          <p:cNvPr id="12" name="Shape 10"/>
          <p:cNvSpPr/>
          <p:nvPr/>
        </p:nvSpPr>
        <p:spPr>
          <a:xfrm>
            <a:off x="770930" y="4293275"/>
            <a:ext cx="91440" cy="1824276"/>
          </a:xfrm>
          <a:prstGeom prst="roundRect">
            <a:avLst>
              <a:gd name="adj" fmla="val 32558"/>
            </a:avLst>
          </a:prstGeom>
          <a:solidFill>
            <a:srgbClr val="1C9770"/>
          </a:solidFill>
          <a:ln/>
        </p:spPr>
      </p:sp>
      <p:sp>
        <p:nvSpPr>
          <p:cNvPr id="13" name="Text 11"/>
          <p:cNvSpPr/>
          <p:nvPr/>
        </p:nvSpPr>
        <p:spPr>
          <a:xfrm>
            <a:off x="1083588" y="4514493"/>
            <a:ext cx="3344466" cy="310158"/>
          </a:xfrm>
          <a:prstGeom prst="rect">
            <a:avLst/>
          </a:prstGeom>
          <a:noFill/>
          <a:ln/>
        </p:spPr>
        <p:txBody>
          <a:bodyPr wrap="none" lIns="0" tIns="0" rIns="0" bIns="0" rtlCol="0" anchor="t"/>
          <a:lstStyle/>
          <a:p>
            <a:pPr marL="0" indent="0" algn="l">
              <a:lnSpc>
                <a:spcPts val="2400"/>
              </a:lnSpc>
              <a:buNone/>
            </a:pPr>
            <a:r>
              <a:rPr lang="en-US" sz="2400" b="1" dirty="0">
                <a:solidFill>
                  <a:srgbClr val="464646"/>
                </a:solidFill>
                <a:latin typeface="DM Sans Semi Bold" pitchFamily="34" charset="0"/>
                <a:ea typeface="DM Sans Semi Bold" pitchFamily="34" charset="-122"/>
                <a:cs typeface="DM Sans Semi Bold" pitchFamily="34" charset="-120"/>
              </a:rPr>
              <a:t>Alat Bantu, Bukan Pengganti</a:t>
            </a:r>
            <a:endParaRPr lang="en-US" sz="2400" b="1" dirty="0"/>
          </a:p>
        </p:txBody>
      </p:sp>
      <p:sp>
        <p:nvSpPr>
          <p:cNvPr id="14" name="Text 12"/>
          <p:cNvSpPr/>
          <p:nvPr/>
        </p:nvSpPr>
        <p:spPr>
          <a:xfrm>
            <a:off x="1083588" y="4943713"/>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AI berperan sebagai asisten yang memperkuat kemampuan akademisi, bukan untuk menggantikan penilaian kritis dan kreativitas manusia.</a:t>
            </a:r>
            <a:endParaRPr lang="en-US" sz="1550" dirty="0"/>
          </a:p>
        </p:txBody>
      </p:sp>
      <p:sp>
        <p:nvSpPr>
          <p:cNvPr id="15" name="Shape 13"/>
          <p:cNvSpPr/>
          <p:nvPr/>
        </p:nvSpPr>
        <p:spPr>
          <a:xfrm>
            <a:off x="7414379" y="4293275"/>
            <a:ext cx="6422231" cy="1824276"/>
          </a:xfrm>
          <a:prstGeom prst="roundRect">
            <a:avLst>
              <a:gd name="adj" fmla="val 6015"/>
            </a:avLst>
          </a:prstGeom>
          <a:solidFill>
            <a:srgbClr val="FFFFFF"/>
          </a:solidFill>
          <a:ln w="22860">
            <a:solidFill>
              <a:srgbClr val="D8D4D4"/>
            </a:solidFill>
            <a:prstDash val="solid"/>
          </a:ln>
        </p:spPr>
      </p:sp>
      <p:sp>
        <p:nvSpPr>
          <p:cNvPr id="16" name="Shape 14"/>
          <p:cNvSpPr/>
          <p:nvPr/>
        </p:nvSpPr>
        <p:spPr>
          <a:xfrm>
            <a:off x="7391519" y="4293275"/>
            <a:ext cx="91440" cy="1824276"/>
          </a:xfrm>
          <a:prstGeom prst="roundRect">
            <a:avLst>
              <a:gd name="adj" fmla="val 32558"/>
            </a:avLst>
          </a:prstGeom>
          <a:solidFill>
            <a:srgbClr val="1C9770"/>
          </a:solidFill>
          <a:ln/>
        </p:spPr>
      </p:sp>
      <p:sp>
        <p:nvSpPr>
          <p:cNvPr id="17" name="Text 15"/>
          <p:cNvSpPr/>
          <p:nvPr/>
        </p:nvSpPr>
        <p:spPr>
          <a:xfrm>
            <a:off x="7704177" y="4514493"/>
            <a:ext cx="3066693" cy="310158"/>
          </a:xfrm>
          <a:prstGeom prst="rect">
            <a:avLst/>
          </a:prstGeom>
          <a:noFill/>
          <a:ln/>
        </p:spPr>
        <p:txBody>
          <a:bodyPr wrap="none" lIns="0" tIns="0" rIns="0" bIns="0" rtlCol="0" anchor="t"/>
          <a:lstStyle/>
          <a:p>
            <a:pPr marL="0" indent="0" algn="l">
              <a:lnSpc>
                <a:spcPts val="2400"/>
              </a:lnSpc>
              <a:buNone/>
            </a:pPr>
            <a:r>
              <a:rPr lang="en-US" sz="2400" b="1" dirty="0">
                <a:solidFill>
                  <a:srgbClr val="464646"/>
                </a:solidFill>
                <a:latin typeface="DM Sans Semi Bold" pitchFamily="34" charset="0"/>
                <a:ea typeface="DM Sans Semi Bold" pitchFamily="34" charset="-122"/>
                <a:cs typeface="DM Sans Semi Bold" pitchFamily="34" charset="-120"/>
              </a:rPr>
              <a:t>Kebutuhan Literasi Digital</a:t>
            </a:r>
            <a:endParaRPr lang="en-US" sz="2400" b="1" dirty="0"/>
          </a:p>
        </p:txBody>
      </p:sp>
      <p:sp>
        <p:nvSpPr>
          <p:cNvPr id="18" name="Text 16"/>
          <p:cNvSpPr/>
          <p:nvPr/>
        </p:nvSpPr>
        <p:spPr>
          <a:xfrm>
            <a:off x="7704177" y="4943713"/>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Pemahaman etika dan kompetensi AI menjadi keterampilan esensial bagi para akademisi modern di era transformasi digital.</a:t>
            </a:r>
            <a:endParaRPr lang="en-US" sz="1550" dirty="0"/>
          </a:p>
        </p:txBody>
      </p:sp>
      <p:sp>
        <p:nvSpPr>
          <p:cNvPr id="19" name="Text 17"/>
          <p:cNvSpPr/>
          <p:nvPr/>
        </p:nvSpPr>
        <p:spPr>
          <a:xfrm>
            <a:off x="793790" y="6340793"/>
            <a:ext cx="13042821" cy="635079"/>
          </a:xfrm>
          <a:prstGeom prst="rect">
            <a:avLst/>
          </a:prstGeom>
          <a:noFill/>
          <a:ln/>
        </p:spPr>
        <p:txBody>
          <a:bodyPr wrap="square" lIns="0" tIns="0" rIns="0" bIns="0" rtlCol="0" anchor="t"/>
          <a:lstStyle/>
          <a:p>
            <a:pPr marL="0" indent="0" algn="ctr">
              <a:lnSpc>
                <a:spcPts val="2500"/>
              </a:lnSpc>
              <a:buNone/>
            </a:pPr>
            <a:r>
              <a:rPr lang="en-US" sz="1550" b="1" dirty="0">
                <a:solidFill>
                  <a:srgbClr val="464646"/>
                </a:solidFill>
                <a:latin typeface="Inter Medium" pitchFamily="34" charset="0"/>
                <a:ea typeface="Inter Medium" pitchFamily="34" charset="-122"/>
                <a:cs typeface="Inter Medium" pitchFamily="34" charset="-120"/>
              </a:rPr>
              <a:t>Perubahan lanskap keilmuan dan publikasi mengharuskan institusi pendidikan tinggi untuk beradaptasi dengan teknologi baru, sekaligus menjaga nilai-nilai akademik tradisional.</a:t>
            </a:r>
            <a:endParaRPr lang="en-US" sz="155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6028" y="416600"/>
            <a:ext cx="6617018" cy="473512"/>
          </a:xfrm>
          <a:prstGeom prst="rect">
            <a:avLst/>
          </a:prstGeom>
          <a:noFill/>
          <a:ln/>
        </p:spPr>
        <p:txBody>
          <a:bodyPr wrap="none" lIns="0" tIns="0" rIns="0" bIns="0" rtlCol="0" anchor="t"/>
          <a:lstStyle/>
          <a:p>
            <a:pPr marL="0" indent="0" algn="l">
              <a:lnSpc>
                <a:spcPts val="3700"/>
              </a:lnSpc>
              <a:buNone/>
            </a:pPr>
            <a:r>
              <a:rPr lang="en-US" sz="2950" b="1" dirty="0">
                <a:solidFill>
                  <a:srgbClr val="030303"/>
                </a:solidFill>
                <a:latin typeface="DM Sans Semi Bold" pitchFamily="34" charset="0"/>
                <a:ea typeface="DM Sans Semi Bold" pitchFamily="34" charset="-122"/>
                <a:cs typeface="DM Sans Semi Bold" pitchFamily="34" charset="-120"/>
              </a:rPr>
              <a:t>Memahami </a:t>
            </a:r>
            <a:r>
              <a:rPr lang="en-US" sz="2950" b="1" i="1" dirty="0">
                <a:solidFill>
                  <a:srgbClr val="030303"/>
                </a:solidFill>
                <a:latin typeface="DM Sans Semi Bold" pitchFamily="34" charset="0"/>
                <a:ea typeface="DM Sans Semi Bold" pitchFamily="34" charset="-122"/>
                <a:cs typeface="DM Sans Semi Bold" pitchFamily="34" charset="-120"/>
              </a:rPr>
              <a:t>Artificial Intelligence </a:t>
            </a:r>
            <a:r>
              <a:rPr lang="en-US" sz="2950" b="1" dirty="0">
                <a:solidFill>
                  <a:srgbClr val="030303"/>
                </a:solidFill>
                <a:latin typeface="DM Sans Semi Bold" pitchFamily="34" charset="0"/>
                <a:ea typeface="DM Sans Semi Bold" pitchFamily="34" charset="-122"/>
                <a:cs typeface="DM Sans Semi Bold" pitchFamily="34" charset="-120"/>
              </a:rPr>
              <a:t>(AI)</a:t>
            </a:r>
            <a:endParaRPr lang="en-US" sz="2950" b="1" dirty="0"/>
          </a:p>
        </p:txBody>
      </p:sp>
      <p:pic>
        <p:nvPicPr>
          <p:cNvPr id="3" name="Image 0" descr="preencoded.png"/>
          <p:cNvPicPr>
            <a:picLocks noChangeAspect="1"/>
          </p:cNvPicPr>
          <p:nvPr/>
        </p:nvPicPr>
        <p:blipFill>
          <a:blip r:embed="rId3"/>
          <a:stretch>
            <a:fillRect/>
          </a:stretch>
        </p:blipFill>
        <p:spPr>
          <a:xfrm>
            <a:off x="606028" y="2326512"/>
            <a:ext cx="6524387" cy="5485656"/>
          </a:xfrm>
          <a:prstGeom prst="rect">
            <a:avLst/>
          </a:prstGeom>
        </p:spPr>
      </p:pic>
      <p:sp>
        <p:nvSpPr>
          <p:cNvPr id="4" name="Text 1"/>
          <p:cNvSpPr/>
          <p:nvPr/>
        </p:nvSpPr>
        <p:spPr>
          <a:xfrm>
            <a:off x="606026" y="999855"/>
            <a:ext cx="6524387" cy="1080823"/>
          </a:xfrm>
          <a:prstGeom prst="rect">
            <a:avLst/>
          </a:prstGeom>
          <a:solidFill>
            <a:schemeClr val="bg2">
              <a:lumMod val="75000"/>
            </a:schemeClr>
          </a:solidFill>
          <a:ln/>
        </p:spPr>
        <p:txBody>
          <a:bodyPr wrap="square" lIns="0" tIns="0" rIns="0" bIns="0" rtlCol="0" anchor="t"/>
          <a:lstStyle/>
          <a:p>
            <a:pPr marL="0" indent="0" algn="ctr">
              <a:buNone/>
            </a:pPr>
            <a:r>
              <a:rPr lang="en-US" dirty="0">
                <a:solidFill>
                  <a:schemeClr val="tx1">
                    <a:lumMod val="95000"/>
                  </a:schemeClr>
                </a:solidFill>
                <a:latin typeface="Inter Medium" pitchFamily="34" charset="0"/>
                <a:ea typeface="Inter Medium" pitchFamily="34" charset="-122"/>
                <a:cs typeface="Inter Medium" pitchFamily="34" charset="-120"/>
              </a:rPr>
              <a:t>AI merujuk pada sistem komputer yang dirancang untuk meniru kecerdasan manusia, seperti </a:t>
            </a:r>
            <a:r>
              <a:rPr lang="en-US" dirty="0" smtClean="0">
                <a:solidFill>
                  <a:schemeClr val="tx1">
                    <a:lumMod val="95000"/>
                  </a:schemeClr>
                </a:solidFill>
                <a:latin typeface="Inter Medium" pitchFamily="34" charset="0"/>
                <a:ea typeface="Inter Medium" pitchFamily="34" charset="-122"/>
                <a:cs typeface="Inter Medium" pitchFamily="34" charset="-120"/>
              </a:rPr>
              <a:t>belajar </a:t>
            </a:r>
            <a:r>
              <a:rPr lang="en-US" dirty="0">
                <a:solidFill>
                  <a:schemeClr val="tx1">
                    <a:lumMod val="95000"/>
                  </a:schemeClr>
                </a:solidFill>
                <a:latin typeface="Inter Medium" pitchFamily="34" charset="0"/>
                <a:ea typeface="Inter Medium" pitchFamily="34" charset="-122"/>
                <a:cs typeface="Inter Medium" pitchFamily="34" charset="-120"/>
              </a:rPr>
              <a:t>dari pengalaman, mengenali pola, dan membuat keputusan berdasarkan data.</a:t>
            </a:r>
            <a:endParaRPr lang="en-US" dirty="0">
              <a:solidFill>
                <a:schemeClr val="tx1">
                  <a:lumMod val="95000"/>
                </a:schemeClr>
              </a:solidFill>
            </a:endParaRPr>
          </a:p>
        </p:txBody>
      </p:sp>
      <p:sp>
        <p:nvSpPr>
          <p:cNvPr id="5" name="Text 2"/>
          <p:cNvSpPr/>
          <p:nvPr/>
        </p:nvSpPr>
        <p:spPr>
          <a:xfrm>
            <a:off x="7507603" y="491947"/>
            <a:ext cx="6382015" cy="436240"/>
          </a:xfrm>
          <a:prstGeom prst="rect">
            <a:avLst/>
          </a:prstGeom>
          <a:noFill/>
          <a:ln/>
        </p:spPr>
        <p:txBody>
          <a:bodyPr wrap="none" lIns="0" tIns="0" rIns="0" bIns="0" rtlCol="0" anchor="t"/>
          <a:lstStyle/>
          <a:p>
            <a:pPr marL="0" indent="0" algn="l">
              <a:lnSpc>
                <a:spcPts val="1850"/>
              </a:lnSpc>
              <a:buNone/>
            </a:pPr>
            <a:r>
              <a:rPr lang="en-US" sz="2400" b="1" dirty="0">
                <a:solidFill>
                  <a:srgbClr val="030303"/>
                </a:solidFill>
                <a:latin typeface="DM Sans Semi Bold" pitchFamily="34" charset="0"/>
                <a:ea typeface="DM Sans Semi Bold" pitchFamily="34" charset="-122"/>
                <a:cs typeface="DM Sans Semi Bold" pitchFamily="34" charset="-120"/>
              </a:rPr>
              <a:t>Jenis-jenis AI </a:t>
            </a:r>
            <a:r>
              <a:rPr lang="en-US" sz="2400" b="1" dirty="0" smtClean="0">
                <a:solidFill>
                  <a:srgbClr val="030303"/>
                </a:solidFill>
                <a:latin typeface="DM Sans Semi Bold" pitchFamily="34" charset="0"/>
                <a:ea typeface="DM Sans Semi Bold" pitchFamily="34" charset="-122"/>
                <a:cs typeface="DM Sans Semi Bold" pitchFamily="34" charset="-120"/>
              </a:rPr>
              <a:t>yang Relevan dalam </a:t>
            </a:r>
            <a:r>
              <a:rPr lang="en-US" sz="2400" b="1" dirty="0">
                <a:solidFill>
                  <a:srgbClr val="030303"/>
                </a:solidFill>
                <a:latin typeface="DM Sans Semi Bold" pitchFamily="34" charset="0"/>
                <a:ea typeface="DM Sans Semi Bold" pitchFamily="34" charset="-122"/>
                <a:cs typeface="DM Sans Semi Bold" pitchFamily="34" charset="-120"/>
              </a:rPr>
              <a:t>Akademik</a:t>
            </a:r>
            <a:endParaRPr lang="en-US" sz="2400" b="1" dirty="0"/>
          </a:p>
        </p:txBody>
      </p:sp>
      <p:sp>
        <p:nvSpPr>
          <p:cNvPr id="18" name="Rectangle 17"/>
          <p:cNvSpPr/>
          <p:nvPr/>
        </p:nvSpPr>
        <p:spPr>
          <a:xfrm>
            <a:off x="7507604" y="873365"/>
            <a:ext cx="6544062" cy="7309693"/>
          </a:xfrm>
          <a:prstGeom prst="rect">
            <a:avLst/>
          </a:prstGeom>
          <a:solidFill>
            <a:schemeClr val="tx1">
              <a:lumMod val="95000"/>
            </a:schemeClr>
          </a:solidFill>
        </p:spPr>
        <p:txBody>
          <a:bodyPr wrap="square">
            <a:spAutoFit/>
          </a:bodyPr>
          <a:lstStyle/>
          <a:p>
            <a:r>
              <a:rPr lang="en-US" sz="2000" b="1" dirty="0" smtClean="0">
                <a:solidFill>
                  <a:schemeClr val="bg1">
                    <a:lumMod val="75000"/>
                    <a:lumOff val="25000"/>
                  </a:schemeClr>
                </a:solidFill>
              </a:rPr>
              <a:t>Narrow </a:t>
            </a:r>
            <a:r>
              <a:rPr lang="en-US" sz="2000" b="1" dirty="0">
                <a:solidFill>
                  <a:schemeClr val="bg1">
                    <a:lumMod val="75000"/>
                    <a:lumOff val="25000"/>
                  </a:schemeClr>
                </a:solidFill>
              </a:rPr>
              <a:t>AI (AI </a:t>
            </a:r>
            <a:r>
              <a:rPr lang="en-US" sz="2000" b="1" dirty="0" smtClean="0">
                <a:solidFill>
                  <a:schemeClr val="bg1">
                    <a:lumMod val="75000"/>
                    <a:lumOff val="25000"/>
                  </a:schemeClr>
                </a:solidFill>
              </a:rPr>
              <a:t>Sempit)</a:t>
            </a:r>
            <a:endParaRPr lang="en-US" sz="2000" dirty="0" smtClean="0">
              <a:solidFill>
                <a:schemeClr val="bg1">
                  <a:lumMod val="75000"/>
                  <a:lumOff val="25000"/>
                </a:schemeClr>
              </a:solidFill>
            </a:endParaRPr>
          </a:p>
          <a:p>
            <a:pPr marL="463550"/>
            <a:r>
              <a:rPr lang="en-US" dirty="0" smtClean="0">
                <a:solidFill>
                  <a:schemeClr val="bg1">
                    <a:lumMod val="75000"/>
                    <a:lumOff val="25000"/>
                  </a:schemeClr>
                </a:solidFill>
              </a:rPr>
              <a:t>AI </a:t>
            </a:r>
            <a:r>
              <a:rPr lang="en-US" dirty="0">
                <a:solidFill>
                  <a:schemeClr val="bg1">
                    <a:lumMod val="75000"/>
                    <a:lumOff val="25000"/>
                  </a:schemeClr>
                </a:solidFill>
              </a:rPr>
              <a:t>yang dirancang untuk menjalankan tugas tertentu dengan sangat </a:t>
            </a:r>
            <a:r>
              <a:rPr lang="en-US" dirty="0" smtClean="0">
                <a:solidFill>
                  <a:schemeClr val="bg1">
                    <a:lumMod val="75000"/>
                    <a:lumOff val="25000"/>
                  </a:schemeClr>
                </a:solidFill>
              </a:rPr>
              <a:t>baik.</a:t>
            </a:r>
          </a:p>
          <a:p>
            <a:pPr marL="463550"/>
            <a:r>
              <a:rPr lang="en-US" b="1" dirty="0" smtClean="0">
                <a:solidFill>
                  <a:schemeClr val="bg1">
                    <a:lumMod val="75000"/>
                    <a:lumOff val="25000"/>
                  </a:schemeClr>
                </a:solidFill>
              </a:rPr>
              <a:t>Contoh: </a:t>
            </a:r>
            <a:r>
              <a:rPr lang="en-US" i="1" dirty="0" err="1" smtClean="0">
                <a:solidFill>
                  <a:schemeClr val="bg1">
                    <a:lumMod val="75000"/>
                    <a:lumOff val="25000"/>
                  </a:schemeClr>
                </a:solidFill>
              </a:rPr>
              <a:t>Grammarly</a:t>
            </a:r>
            <a:r>
              <a:rPr lang="en-US" dirty="0" smtClean="0">
                <a:solidFill>
                  <a:schemeClr val="bg1">
                    <a:lumMod val="75000"/>
                    <a:lumOff val="25000"/>
                  </a:schemeClr>
                </a:solidFill>
              </a:rPr>
              <a:t> </a:t>
            </a:r>
            <a:r>
              <a:rPr lang="en-US" dirty="0">
                <a:solidFill>
                  <a:schemeClr val="bg1">
                    <a:lumMod val="75000"/>
                    <a:lumOff val="25000"/>
                  </a:schemeClr>
                </a:solidFill>
              </a:rPr>
              <a:t>untuk cek tata </a:t>
            </a:r>
            <a:r>
              <a:rPr lang="en-US" dirty="0" smtClean="0">
                <a:solidFill>
                  <a:schemeClr val="bg1">
                    <a:lumMod val="75000"/>
                    <a:lumOff val="25000"/>
                  </a:schemeClr>
                </a:solidFill>
              </a:rPr>
              <a:t>bahasa, </a:t>
            </a:r>
            <a:r>
              <a:rPr lang="en-US" i="1" dirty="0" err="1" smtClean="0">
                <a:solidFill>
                  <a:schemeClr val="bg1">
                    <a:lumMod val="75000"/>
                    <a:lumOff val="25000"/>
                  </a:schemeClr>
                </a:solidFill>
              </a:rPr>
              <a:t>Turnitin</a:t>
            </a:r>
            <a:r>
              <a:rPr lang="en-US" dirty="0" smtClean="0">
                <a:solidFill>
                  <a:schemeClr val="bg1">
                    <a:lumMod val="75000"/>
                    <a:lumOff val="25000"/>
                  </a:schemeClr>
                </a:solidFill>
              </a:rPr>
              <a:t> </a:t>
            </a:r>
            <a:r>
              <a:rPr lang="en-US" dirty="0">
                <a:solidFill>
                  <a:schemeClr val="bg1">
                    <a:lumMod val="75000"/>
                    <a:lumOff val="25000"/>
                  </a:schemeClr>
                </a:solidFill>
              </a:rPr>
              <a:t>untuk deteksi </a:t>
            </a:r>
            <a:r>
              <a:rPr lang="en-US" dirty="0" smtClean="0">
                <a:solidFill>
                  <a:schemeClr val="bg1">
                    <a:lumMod val="75000"/>
                    <a:lumOff val="25000"/>
                  </a:schemeClr>
                </a:solidFill>
              </a:rPr>
              <a:t>plagiarisme, dan </a:t>
            </a:r>
            <a:r>
              <a:rPr lang="en-US" i="1" dirty="0" err="1" smtClean="0">
                <a:solidFill>
                  <a:schemeClr val="bg1">
                    <a:lumMod val="75000"/>
                    <a:lumOff val="25000"/>
                  </a:schemeClr>
                </a:solidFill>
              </a:rPr>
              <a:t>ChatGPT</a:t>
            </a:r>
            <a:r>
              <a:rPr lang="en-US" dirty="0" smtClean="0">
                <a:solidFill>
                  <a:schemeClr val="bg1">
                    <a:lumMod val="75000"/>
                    <a:lumOff val="25000"/>
                  </a:schemeClr>
                </a:solidFill>
              </a:rPr>
              <a:t> </a:t>
            </a:r>
            <a:r>
              <a:rPr lang="en-US" dirty="0">
                <a:solidFill>
                  <a:schemeClr val="bg1">
                    <a:lumMod val="75000"/>
                    <a:lumOff val="25000"/>
                  </a:schemeClr>
                </a:solidFill>
              </a:rPr>
              <a:t>untuk penulisan draf dan ide </a:t>
            </a:r>
            <a:r>
              <a:rPr lang="en-US" dirty="0" smtClean="0">
                <a:solidFill>
                  <a:schemeClr val="bg1">
                    <a:lumMod val="75000"/>
                    <a:lumOff val="25000"/>
                  </a:schemeClr>
                </a:solidFill>
              </a:rPr>
              <a:t>awal</a:t>
            </a:r>
          </a:p>
          <a:p>
            <a:r>
              <a:rPr lang="en-US" sz="2000" b="1" dirty="0" smtClean="0">
                <a:solidFill>
                  <a:schemeClr val="bg1">
                    <a:lumMod val="75000"/>
                    <a:lumOff val="25000"/>
                  </a:schemeClr>
                </a:solidFill>
              </a:rPr>
              <a:t>Machine </a:t>
            </a:r>
            <a:r>
              <a:rPr lang="en-US" sz="2000" b="1" dirty="0">
                <a:solidFill>
                  <a:schemeClr val="bg1">
                    <a:lumMod val="75000"/>
                    <a:lumOff val="25000"/>
                  </a:schemeClr>
                </a:solidFill>
              </a:rPr>
              <a:t>Learning (Pembelajaran Mesin)</a:t>
            </a:r>
            <a:endParaRPr lang="en-US" sz="2000" dirty="0">
              <a:solidFill>
                <a:schemeClr val="bg1">
                  <a:lumMod val="75000"/>
                  <a:lumOff val="25000"/>
                </a:schemeClr>
              </a:solidFill>
            </a:endParaRPr>
          </a:p>
          <a:p>
            <a:pPr lvl="1"/>
            <a:r>
              <a:rPr lang="en-US" dirty="0" smtClean="0">
                <a:solidFill>
                  <a:schemeClr val="bg1">
                    <a:lumMod val="75000"/>
                    <a:lumOff val="25000"/>
                  </a:schemeClr>
                </a:solidFill>
              </a:rPr>
              <a:t>Sistem </a:t>
            </a:r>
            <a:r>
              <a:rPr lang="en-US" dirty="0">
                <a:solidFill>
                  <a:schemeClr val="bg1">
                    <a:lumMod val="75000"/>
                    <a:lumOff val="25000"/>
                  </a:schemeClr>
                </a:solidFill>
              </a:rPr>
              <a:t>yang belajar dari data tanpa </a:t>
            </a:r>
            <a:r>
              <a:rPr lang="en-US" dirty="0" err="1">
                <a:solidFill>
                  <a:schemeClr val="bg1">
                    <a:lumMod val="75000"/>
                    <a:lumOff val="25000"/>
                  </a:schemeClr>
                </a:solidFill>
              </a:rPr>
              <a:t>diprogram</a:t>
            </a:r>
            <a:r>
              <a:rPr lang="en-US" dirty="0">
                <a:solidFill>
                  <a:schemeClr val="bg1">
                    <a:lumMod val="75000"/>
                    <a:lumOff val="25000"/>
                  </a:schemeClr>
                </a:solidFill>
              </a:rPr>
              <a:t> secara eksplisit.</a:t>
            </a:r>
          </a:p>
          <a:p>
            <a:pPr lvl="1"/>
            <a:r>
              <a:rPr lang="en-US" b="1" dirty="0" smtClean="0">
                <a:solidFill>
                  <a:schemeClr val="bg1">
                    <a:lumMod val="75000"/>
                    <a:lumOff val="25000"/>
                  </a:schemeClr>
                </a:solidFill>
              </a:rPr>
              <a:t>Contoh: </a:t>
            </a:r>
            <a:r>
              <a:rPr lang="en-US" dirty="0" smtClean="0">
                <a:solidFill>
                  <a:schemeClr val="bg1">
                    <a:lumMod val="75000"/>
                    <a:lumOff val="25000"/>
                  </a:schemeClr>
                </a:solidFill>
              </a:rPr>
              <a:t>Prediksi </a:t>
            </a:r>
            <a:r>
              <a:rPr lang="en-US" dirty="0">
                <a:solidFill>
                  <a:schemeClr val="bg1">
                    <a:lumMod val="75000"/>
                    <a:lumOff val="25000"/>
                  </a:schemeClr>
                </a:solidFill>
              </a:rPr>
              <a:t>dropout </a:t>
            </a:r>
            <a:r>
              <a:rPr lang="en-US" dirty="0" smtClean="0">
                <a:solidFill>
                  <a:schemeClr val="bg1">
                    <a:lumMod val="75000"/>
                    <a:lumOff val="25000"/>
                  </a:schemeClr>
                </a:solidFill>
              </a:rPr>
              <a:t>mahasiswa, Sistem </a:t>
            </a:r>
            <a:r>
              <a:rPr lang="en-US" dirty="0">
                <a:solidFill>
                  <a:schemeClr val="bg1">
                    <a:lumMod val="75000"/>
                    <a:lumOff val="25000"/>
                  </a:schemeClr>
                </a:solidFill>
              </a:rPr>
              <a:t>penilaian otomatis esai </a:t>
            </a:r>
            <a:r>
              <a:rPr lang="en-US" dirty="0" smtClean="0">
                <a:solidFill>
                  <a:schemeClr val="bg1">
                    <a:lumMod val="75000"/>
                    <a:lumOff val="25000"/>
                  </a:schemeClr>
                </a:solidFill>
              </a:rPr>
              <a:t>mahasiswa, Analisis </a:t>
            </a:r>
            <a:r>
              <a:rPr lang="en-US" dirty="0" err="1">
                <a:solidFill>
                  <a:schemeClr val="bg1">
                    <a:lumMod val="75000"/>
                    <a:lumOff val="25000"/>
                  </a:schemeClr>
                </a:solidFill>
              </a:rPr>
              <a:t>bibliometrik</a:t>
            </a:r>
            <a:r>
              <a:rPr lang="en-US" dirty="0">
                <a:solidFill>
                  <a:schemeClr val="bg1">
                    <a:lumMod val="75000"/>
                    <a:lumOff val="25000"/>
                  </a:schemeClr>
                </a:solidFill>
              </a:rPr>
              <a:t> pada publikasi </a:t>
            </a:r>
            <a:r>
              <a:rPr lang="en-US" dirty="0" smtClean="0">
                <a:solidFill>
                  <a:schemeClr val="bg1">
                    <a:lumMod val="75000"/>
                    <a:lumOff val="25000"/>
                  </a:schemeClr>
                </a:solidFill>
              </a:rPr>
              <a:t>ilmiah</a:t>
            </a:r>
          </a:p>
          <a:p>
            <a:r>
              <a:rPr lang="en-US" sz="2000" b="1" dirty="0" smtClean="0">
                <a:solidFill>
                  <a:schemeClr val="bg1">
                    <a:lumMod val="75000"/>
                    <a:lumOff val="25000"/>
                  </a:schemeClr>
                </a:solidFill>
              </a:rPr>
              <a:t>Natural </a:t>
            </a:r>
            <a:r>
              <a:rPr lang="en-US" sz="2000" b="1" dirty="0">
                <a:solidFill>
                  <a:schemeClr val="bg1">
                    <a:lumMod val="75000"/>
                    <a:lumOff val="25000"/>
                  </a:schemeClr>
                </a:solidFill>
              </a:rPr>
              <a:t>Language Processing (NLP)</a:t>
            </a:r>
          </a:p>
          <a:p>
            <a:pPr lvl="1"/>
            <a:r>
              <a:rPr lang="en-US" dirty="0" smtClean="0">
                <a:solidFill>
                  <a:schemeClr val="bg1">
                    <a:lumMod val="75000"/>
                    <a:lumOff val="25000"/>
                  </a:schemeClr>
                </a:solidFill>
              </a:rPr>
              <a:t>AI </a:t>
            </a:r>
            <a:r>
              <a:rPr lang="en-US" dirty="0">
                <a:solidFill>
                  <a:schemeClr val="bg1">
                    <a:lumMod val="75000"/>
                    <a:lumOff val="25000"/>
                  </a:schemeClr>
                </a:solidFill>
              </a:rPr>
              <a:t>yang memahami dan memproses bahasa manusia.</a:t>
            </a:r>
          </a:p>
          <a:p>
            <a:pPr lvl="1"/>
            <a:r>
              <a:rPr lang="en-US" b="1" dirty="0" smtClean="0">
                <a:solidFill>
                  <a:schemeClr val="bg1">
                    <a:lumMod val="75000"/>
                    <a:lumOff val="25000"/>
                  </a:schemeClr>
                </a:solidFill>
              </a:rPr>
              <a:t>Contoh: </a:t>
            </a:r>
            <a:r>
              <a:rPr lang="en-US" dirty="0" smtClean="0">
                <a:solidFill>
                  <a:schemeClr val="bg1">
                    <a:lumMod val="75000"/>
                    <a:lumOff val="25000"/>
                  </a:schemeClr>
                </a:solidFill>
              </a:rPr>
              <a:t>Pencarian </a:t>
            </a:r>
            <a:r>
              <a:rPr lang="en-US" dirty="0">
                <a:solidFill>
                  <a:schemeClr val="bg1">
                    <a:lumMod val="75000"/>
                    <a:lumOff val="25000"/>
                  </a:schemeClr>
                </a:solidFill>
              </a:rPr>
              <a:t>artikel berbasis </a:t>
            </a:r>
            <a:r>
              <a:rPr lang="en-US" dirty="0" smtClean="0">
                <a:solidFill>
                  <a:schemeClr val="bg1">
                    <a:lumMod val="75000"/>
                    <a:lumOff val="25000"/>
                  </a:schemeClr>
                </a:solidFill>
              </a:rPr>
              <a:t>semantik, </a:t>
            </a:r>
            <a:r>
              <a:rPr lang="en-US" dirty="0" err="1" smtClean="0">
                <a:solidFill>
                  <a:schemeClr val="bg1">
                    <a:lumMod val="75000"/>
                    <a:lumOff val="25000"/>
                  </a:schemeClr>
                </a:solidFill>
              </a:rPr>
              <a:t>Peringkasan</a:t>
            </a:r>
            <a:r>
              <a:rPr lang="en-US" dirty="0" smtClean="0">
                <a:solidFill>
                  <a:schemeClr val="bg1">
                    <a:lumMod val="75000"/>
                    <a:lumOff val="25000"/>
                  </a:schemeClr>
                </a:solidFill>
              </a:rPr>
              <a:t> </a:t>
            </a:r>
            <a:r>
              <a:rPr lang="en-US" dirty="0">
                <a:solidFill>
                  <a:schemeClr val="bg1">
                    <a:lumMod val="75000"/>
                    <a:lumOff val="25000"/>
                  </a:schemeClr>
                </a:solidFill>
              </a:rPr>
              <a:t>otomatis </a:t>
            </a:r>
            <a:r>
              <a:rPr lang="en-US" dirty="0" err="1">
                <a:solidFill>
                  <a:schemeClr val="bg1">
                    <a:lumMod val="75000"/>
                    <a:lumOff val="25000"/>
                  </a:schemeClr>
                </a:solidFill>
              </a:rPr>
              <a:t>literatur</a:t>
            </a:r>
            <a:r>
              <a:rPr lang="en-US" dirty="0">
                <a:solidFill>
                  <a:schemeClr val="bg1">
                    <a:lumMod val="75000"/>
                    <a:lumOff val="25000"/>
                  </a:schemeClr>
                </a:solidFill>
              </a:rPr>
              <a:t> </a:t>
            </a:r>
            <a:r>
              <a:rPr lang="en-US" dirty="0" smtClean="0">
                <a:solidFill>
                  <a:schemeClr val="bg1">
                    <a:lumMod val="75000"/>
                    <a:lumOff val="25000"/>
                  </a:schemeClr>
                </a:solidFill>
              </a:rPr>
              <a:t>ilmiah, Asisten </a:t>
            </a:r>
            <a:r>
              <a:rPr lang="en-US" dirty="0">
                <a:solidFill>
                  <a:schemeClr val="bg1">
                    <a:lumMod val="75000"/>
                    <a:lumOff val="25000"/>
                  </a:schemeClr>
                </a:solidFill>
              </a:rPr>
              <a:t>akademik berbasis teks</a:t>
            </a:r>
          </a:p>
          <a:p>
            <a:r>
              <a:rPr lang="en-US" sz="2000" b="1" dirty="0">
                <a:solidFill>
                  <a:schemeClr val="bg1">
                    <a:lumMod val="75000"/>
                    <a:lumOff val="25000"/>
                  </a:schemeClr>
                </a:solidFill>
              </a:rPr>
              <a:t>Computer Vision</a:t>
            </a:r>
            <a:endParaRPr lang="en-US" sz="2000" dirty="0">
              <a:solidFill>
                <a:schemeClr val="bg1">
                  <a:lumMod val="75000"/>
                  <a:lumOff val="25000"/>
                </a:schemeClr>
              </a:solidFill>
            </a:endParaRPr>
          </a:p>
          <a:p>
            <a:pPr lvl="1"/>
            <a:r>
              <a:rPr lang="en-US" dirty="0" smtClean="0">
                <a:solidFill>
                  <a:schemeClr val="bg1">
                    <a:lumMod val="75000"/>
                    <a:lumOff val="25000"/>
                  </a:schemeClr>
                </a:solidFill>
              </a:rPr>
              <a:t>AI </a:t>
            </a:r>
            <a:r>
              <a:rPr lang="en-US" dirty="0">
                <a:solidFill>
                  <a:schemeClr val="bg1">
                    <a:lumMod val="75000"/>
                    <a:lumOff val="25000"/>
                  </a:schemeClr>
                </a:solidFill>
              </a:rPr>
              <a:t>yang menganalisis dan menafsirkan gambar/video.</a:t>
            </a:r>
          </a:p>
          <a:p>
            <a:pPr lvl="1"/>
            <a:r>
              <a:rPr lang="en-US" b="1" dirty="0" smtClean="0">
                <a:solidFill>
                  <a:schemeClr val="bg1">
                    <a:lumMod val="75000"/>
                    <a:lumOff val="25000"/>
                  </a:schemeClr>
                </a:solidFill>
              </a:rPr>
              <a:t>Contoh: </a:t>
            </a:r>
            <a:r>
              <a:rPr lang="en-US" dirty="0" smtClean="0">
                <a:solidFill>
                  <a:schemeClr val="bg1">
                    <a:lumMod val="75000"/>
                    <a:lumOff val="25000"/>
                  </a:schemeClr>
                </a:solidFill>
              </a:rPr>
              <a:t>Pemantauan </a:t>
            </a:r>
            <a:r>
              <a:rPr lang="en-US" dirty="0">
                <a:solidFill>
                  <a:schemeClr val="bg1">
                    <a:lumMod val="75000"/>
                    <a:lumOff val="25000"/>
                  </a:schemeClr>
                </a:solidFill>
              </a:rPr>
              <a:t>kehadiran melalui pengenalan </a:t>
            </a:r>
            <a:r>
              <a:rPr lang="en-US" dirty="0" smtClean="0">
                <a:solidFill>
                  <a:schemeClr val="bg1">
                    <a:lumMod val="75000"/>
                    <a:lumOff val="25000"/>
                  </a:schemeClr>
                </a:solidFill>
              </a:rPr>
              <a:t>wajah, Identifikasi </a:t>
            </a:r>
            <a:r>
              <a:rPr lang="en-US" dirty="0">
                <a:solidFill>
                  <a:schemeClr val="bg1">
                    <a:lumMod val="75000"/>
                    <a:lumOff val="25000"/>
                  </a:schemeClr>
                </a:solidFill>
              </a:rPr>
              <a:t>objek dalam penelitian </a:t>
            </a:r>
            <a:r>
              <a:rPr lang="en-US" dirty="0" smtClean="0">
                <a:solidFill>
                  <a:schemeClr val="bg1">
                    <a:lumMod val="75000"/>
                    <a:lumOff val="25000"/>
                  </a:schemeClr>
                </a:solidFill>
              </a:rPr>
              <a:t>biologi/medis, Digitalisasi </a:t>
            </a:r>
            <a:r>
              <a:rPr lang="en-US" dirty="0">
                <a:solidFill>
                  <a:schemeClr val="bg1">
                    <a:lumMod val="75000"/>
                    <a:lumOff val="25000"/>
                  </a:schemeClr>
                </a:solidFill>
              </a:rPr>
              <a:t>naskah </a:t>
            </a:r>
            <a:r>
              <a:rPr lang="en-US" dirty="0" smtClean="0">
                <a:solidFill>
                  <a:schemeClr val="bg1">
                    <a:lumMod val="75000"/>
                    <a:lumOff val="25000"/>
                  </a:schemeClr>
                </a:solidFill>
              </a:rPr>
              <a:t>kuno.</a:t>
            </a:r>
            <a:endParaRPr lang="en-US" dirty="0">
              <a:solidFill>
                <a:schemeClr val="bg1">
                  <a:lumMod val="75000"/>
                  <a:lumOff val="25000"/>
                </a:schemeClr>
              </a:solidFill>
            </a:endParaRPr>
          </a:p>
          <a:p>
            <a:r>
              <a:rPr lang="en-US" sz="2000" b="1" dirty="0">
                <a:solidFill>
                  <a:schemeClr val="bg1">
                    <a:lumMod val="75000"/>
                    <a:lumOff val="25000"/>
                  </a:schemeClr>
                </a:solidFill>
              </a:rPr>
              <a:t>Generative AI</a:t>
            </a:r>
          </a:p>
          <a:p>
            <a:pPr lvl="1"/>
            <a:r>
              <a:rPr lang="en-US" dirty="0" smtClean="0">
                <a:solidFill>
                  <a:schemeClr val="bg1">
                    <a:lumMod val="75000"/>
                    <a:lumOff val="25000"/>
                  </a:schemeClr>
                </a:solidFill>
              </a:rPr>
              <a:t>AI </a:t>
            </a:r>
            <a:r>
              <a:rPr lang="en-US" dirty="0">
                <a:solidFill>
                  <a:schemeClr val="bg1">
                    <a:lumMod val="75000"/>
                    <a:lumOff val="25000"/>
                  </a:schemeClr>
                </a:solidFill>
              </a:rPr>
              <a:t>yang dapat menghasilkan konten baru seperti teks, gambar, suara, atau kode.</a:t>
            </a:r>
          </a:p>
          <a:p>
            <a:pPr lvl="1"/>
            <a:r>
              <a:rPr lang="en-US" b="1" dirty="0">
                <a:solidFill>
                  <a:schemeClr val="bg1">
                    <a:lumMod val="75000"/>
                    <a:lumOff val="25000"/>
                  </a:schemeClr>
                </a:solidFill>
              </a:rPr>
              <a:t>Contoh </a:t>
            </a:r>
            <a:r>
              <a:rPr lang="en-US" b="1" dirty="0" smtClean="0">
                <a:solidFill>
                  <a:schemeClr val="bg1">
                    <a:lumMod val="75000"/>
                    <a:lumOff val="25000"/>
                  </a:schemeClr>
                </a:solidFill>
              </a:rPr>
              <a:t>: </a:t>
            </a:r>
            <a:r>
              <a:rPr lang="en-US" i="1" dirty="0" err="1" smtClean="0">
                <a:solidFill>
                  <a:schemeClr val="bg1">
                    <a:lumMod val="75000"/>
                    <a:lumOff val="25000"/>
                  </a:schemeClr>
                </a:solidFill>
              </a:rPr>
              <a:t>ChatGPT</a:t>
            </a:r>
            <a:r>
              <a:rPr lang="en-US" dirty="0" smtClean="0">
                <a:solidFill>
                  <a:schemeClr val="bg1">
                    <a:lumMod val="75000"/>
                    <a:lumOff val="25000"/>
                  </a:schemeClr>
                </a:solidFill>
              </a:rPr>
              <a:t> </a:t>
            </a:r>
            <a:r>
              <a:rPr lang="en-US" dirty="0">
                <a:solidFill>
                  <a:schemeClr val="bg1">
                    <a:lumMod val="75000"/>
                    <a:lumOff val="25000"/>
                  </a:schemeClr>
                </a:solidFill>
              </a:rPr>
              <a:t>untuk penulisan akademik </a:t>
            </a:r>
            <a:r>
              <a:rPr lang="en-US" dirty="0" smtClean="0">
                <a:solidFill>
                  <a:schemeClr val="bg1">
                    <a:lumMod val="75000"/>
                    <a:lumOff val="25000"/>
                  </a:schemeClr>
                </a:solidFill>
              </a:rPr>
              <a:t>awal, </a:t>
            </a:r>
            <a:r>
              <a:rPr lang="en-US" i="1" dirty="0" smtClean="0">
                <a:solidFill>
                  <a:schemeClr val="bg1">
                    <a:lumMod val="75000"/>
                    <a:lumOff val="25000"/>
                  </a:schemeClr>
                </a:solidFill>
              </a:rPr>
              <a:t>Napkin</a:t>
            </a:r>
            <a:r>
              <a:rPr lang="en-US" dirty="0" smtClean="0">
                <a:solidFill>
                  <a:schemeClr val="bg1">
                    <a:lumMod val="75000"/>
                    <a:lumOff val="25000"/>
                  </a:schemeClr>
                </a:solidFill>
              </a:rPr>
              <a:t> </a:t>
            </a:r>
            <a:r>
              <a:rPr lang="en-US" dirty="0">
                <a:solidFill>
                  <a:schemeClr val="bg1">
                    <a:lumMod val="75000"/>
                    <a:lumOff val="25000"/>
                  </a:schemeClr>
                </a:solidFill>
              </a:rPr>
              <a:t>untuk visualisasi </a:t>
            </a:r>
            <a:r>
              <a:rPr lang="en-US" dirty="0" smtClean="0">
                <a:solidFill>
                  <a:schemeClr val="bg1">
                    <a:lumMod val="75000"/>
                    <a:lumOff val="25000"/>
                  </a:schemeClr>
                </a:solidFill>
              </a:rPr>
              <a:t>ilmiah</a:t>
            </a:r>
            <a:endParaRPr lang="en-US" dirty="0">
              <a:solidFill>
                <a:schemeClr val="bg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4636"/>
            <a:ext cx="10124718" cy="620078"/>
          </a:xfrm>
          <a:prstGeom prst="rect">
            <a:avLst/>
          </a:prstGeom>
          <a:noFill/>
          <a:ln/>
        </p:spPr>
        <p:txBody>
          <a:bodyPr wrap="none" lIns="0" tIns="0" rIns="0" bIns="0" rtlCol="0" anchor="t"/>
          <a:lstStyle/>
          <a:p>
            <a:pPr marL="0" indent="0" algn="l">
              <a:lnSpc>
                <a:spcPts val="4850"/>
              </a:lnSpc>
              <a:buNone/>
            </a:pPr>
            <a:r>
              <a:rPr lang="en-US" sz="3900" b="1" dirty="0">
                <a:solidFill>
                  <a:srgbClr val="030303"/>
                </a:solidFill>
                <a:latin typeface="DM Sans Semi Bold" pitchFamily="34" charset="0"/>
                <a:ea typeface="DM Sans Semi Bold" pitchFamily="34" charset="-122"/>
                <a:cs typeface="DM Sans Semi Bold" pitchFamily="34" charset="-120"/>
              </a:rPr>
              <a:t>Dimensi Penggunaan AI di Dunia Akademik</a:t>
            </a:r>
            <a:endParaRPr lang="en-US" sz="3900" b="1" dirty="0"/>
          </a:p>
        </p:txBody>
      </p:sp>
      <p:sp>
        <p:nvSpPr>
          <p:cNvPr id="3" name="Text 1"/>
          <p:cNvSpPr/>
          <p:nvPr/>
        </p:nvSpPr>
        <p:spPr>
          <a:xfrm>
            <a:off x="2254091" y="2024539"/>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464646"/>
                </a:solidFill>
                <a:latin typeface="DM Sans Semi Bold" pitchFamily="34" charset="0"/>
                <a:ea typeface="DM Sans Semi Bold" pitchFamily="34" charset="-122"/>
                <a:cs typeface="DM Sans Semi Bold" pitchFamily="34" charset="-120"/>
              </a:rPr>
              <a:t>Penelitian</a:t>
            </a:r>
            <a:endParaRPr lang="en-US" sz="1950" b="1" dirty="0"/>
          </a:p>
        </p:txBody>
      </p:sp>
      <p:sp>
        <p:nvSpPr>
          <p:cNvPr id="4" name="Text 2"/>
          <p:cNvSpPr/>
          <p:nvPr/>
        </p:nvSpPr>
        <p:spPr>
          <a:xfrm>
            <a:off x="793790" y="2453759"/>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Tinjauan literatur sistematis</a:t>
            </a:r>
            <a:endParaRPr lang="en-US" sz="1550" dirty="0"/>
          </a:p>
        </p:txBody>
      </p:sp>
      <p:sp>
        <p:nvSpPr>
          <p:cNvPr id="5" name="Text 3"/>
          <p:cNvSpPr/>
          <p:nvPr/>
        </p:nvSpPr>
        <p:spPr>
          <a:xfrm>
            <a:off x="793790" y="2840712"/>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Analisis data kompleks</a:t>
            </a:r>
            <a:endParaRPr lang="en-US" sz="1550" dirty="0"/>
          </a:p>
        </p:txBody>
      </p:sp>
      <p:sp>
        <p:nvSpPr>
          <p:cNvPr id="6" name="Text 4"/>
          <p:cNvSpPr/>
          <p:nvPr/>
        </p:nvSpPr>
        <p:spPr>
          <a:xfrm>
            <a:off x="793790" y="3227665"/>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Visualisasi hasil penelitian</a:t>
            </a:r>
            <a:endParaRPr lang="en-US" sz="1550" dirty="0"/>
          </a:p>
        </p:txBody>
      </p:sp>
      <p:sp>
        <p:nvSpPr>
          <p:cNvPr id="7" name="Text 5"/>
          <p:cNvSpPr/>
          <p:nvPr/>
        </p:nvSpPr>
        <p:spPr>
          <a:xfrm>
            <a:off x="793790" y="3614618"/>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Kolaborasi lintas disiplin</a:t>
            </a:r>
            <a:endParaRPr lang="en-US" sz="1550" dirty="0"/>
          </a:p>
        </p:txBody>
      </p:sp>
      <p:pic>
        <p:nvPicPr>
          <p:cNvPr id="8" name="Image 0" descr="preencoded.png"/>
          <p:cNvPicPr>
            <a:picLocks noChangeAspect="1"/>
          </p:cNvPicPr>
          <p:nvPr/>
        </p:nvPicPr>
        <p:blipFill>
          <a:blip r:embed="rId3"/>
          <a:stretch>
            <a:fillRect/>
          </a:stretch>
        </p:blipFill>
        <p:spPr>
          <a:xfrm>
            <a:off x="5032653" y="1911548"/>
            <a:ext cx="4564975" cy="4564975"/>
          </a:xfrm>
          <a:prstGeom prst="rect">
            <a:avLst/>
          </a:prstGeom>
        </p:spPr>
      </p:pic>
      <p:sp>
        <p:nvSpPr>
          <p:cNvPr id="9" name="Text 6"/>
          <p:cNvSpPr/>
          <p:nvPr/>
        </p:nvSpPr>
        <p:spPr>
          <a:xfrm>
            <a:off x="6036766" y="2878634"/>
            <a:ext cx="296942" cy="371118"/>
          </a:xfrm>
          <a:prstGeom prst="rect">
            <a:avLst/>
          </a:prstGeom>
          <a:noFill/>
          <a:ln/>
        </p:spPr>
        <p:txBody>
          <a:bodyPr wrap="none" lIns="0" tIns="0" rIns="0" bIns="0" rtlCol="0" anchor="t"/>
          <a:lstStyle/>
          <a:p>
            <a:pPr marL="0" indent="0" algn="l">
              <a:lnSpc>
                <a:spcPts val="3700"/>
              </a:lnSpc>
              <a:buNone/>
            </a:pPr>
            <a:r>
              <a:rPr lang="en-US" sz="2300" dirty="0">
                <a:solidFill>
                  <a:srgbClr val="464646"/>
                </a:solidFill>
                <a:latin typeface="DM Sans Semi Bold" pitchFamily="34" charset="0"/>
                <a:ea typeface="DM Sans Semi Bold" pitchFamily="34" charset="-122"/>
                <a:cs typeface="DM Sans Semi Bold" pitchFamily="34" charset="-120"/>
              </a:rPr>
              <a:t>1</a:t>
            </a:r>
            <a:endParaRPr lang="en-US" sz="2300" dirty="0"/>
          </a:p>
        </p:txBody>
      </p:sp>
      <p:sp>
        <p:nvSpPr>
          <p:cNvPr id="10" name="Text 7"/>
          <p:cNvSpPr/>
          <p:nvPr/>
        </p:nvSpPr>
        <p:spPr>
          <a:xfrm>
            <a:off x="9895284" y="202453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64646"/>
                </a:solidFill>
                <a:latin typeface="DM Sans Semi Bold" pitchFamily="34" charset="0"/>
                <a:ea typeface="DM Sans Semi Bold" pitchFamily="34" charset="-122"/>
                <a:cs typeface="DM Sans Semi Bold" pitchFamily="34" charset="-120"/>
              </a:rPr>
              <a:t>Pengajaran</a:t>
            </a:r>
            <a:endParaRPr lang="en-US" sz="1950" b="1" dirty="0"/>
          </a:p>
        </p:txBody>
      </p:sp>
      <p:sp>
        <p:nvSpPr>
          <p:cNvPr id="11" name="Text 8"/>
          <p:cNvSpPr/>
          <p:nvPr/>
        </p:nvSpPr>
        <p:spPr>
          <a:xfrm>
            <a:off x="9895284" y="2453759"/>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Penyusunan RPS adaptif</a:t>
            </a:r>
            <a:endParaRPr lang="en-US" sz="1550" dirty="0"/>
          </a:p>
        </p:txBody>
      </p:sp>
      <p:sp>
        <p:nvSpPr>
          <p:cNvPr id="12" name="Text 9"/>
          <p:cNvSpPr/>
          <p:nvPr/>
        </p:nvSpPr>
        <p:spPr>
          <a:xfrm>
            <a:off x="9895284" y="2840712"/>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Kuis dan evaluasi otomatis</a:t>
            </a:r>
            <a:endParaRPr lang="en-US" sz="1550" dirty="0"/>
          </a:p>
        </p:txBody>
      </p:sp>
      <p:sp>
        <p:nvSpPr>
          <p:cNvPr id="13" name="Text 10"/>
          <p:cNvSpPr/>
          <p:nvPr/>
        </p:nvSpPr>
        <p:spPr>
          <a:xfrm>
            <a:off x="9895284" y="3227665"/>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Konten pembelajaran personal</a:t>
            </a:r>
            <a:endParaRPr lang="en-US" sz="1550" dirty="0"/>
          </a:p>
        </p:txBody>
      </p:sp>
      <p:sp>
        <p:nvSpPr>
          <p:cNvPr id="14" name="Text 11"/>
          <p:cNvSpPr/>
          <p:nvPr/>
        </p:nvSpPr>
        <p:spPr>
          <a:xfrm>
            <a:off x="9895284" y="3614618"/>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Simulasi interaktif</a:t>
            </a:r>
            <a:endParaRPr lang="en-US" sz="1550" dirty="0"/>
          </a:p>
        </p:txBody>
      </p:sp>
      <p:pic>
        <p:nvPicPr>
          <p:cNvPr id="15" name="Image 1" descr="preencoded.png"/>
          <p:cNvPicPr>
            <a:picLocks noChangeAspect="1"/>
          </p:cNvPicPr>
          <p:nvPr/>
        </p:nvPicPr>
        <p:blipFill>
          <a:blip r:embed="rId4"/>
          <a:stretch>
            <a:fillRect/>
          </a:stretch>
        </p:blipFill>
        <p:spPr>
          <a:xfrm>
            <a:off x="5032653" y="1911548"/>
            <a:ext cx="4564975" cy="4564975"/>
          </a:xfrm>
          <a:prstGeom prst="rect">
            <a:avLst/>
          </a:prstGeom>
        </p:spPr>
      </p:pic>
      <p:sp>
        <p:nvSpPr>
          <p:cNvPr id="16" name="Text 12"/>
          <p:cNvSpPr/>
          <p:nvPr/>
        </p:nvSpPr>
        <p:spPr>
          <a:xfrm>
            <a:off x="8296335" y="2878634"/>
            <a:ext cx="296942" cy="371118"/>
          </a:xfrm>
          <a:prstGeom prst="rect">
            <a:avLst/>
          </a:prstGeom>
          <a:noFill/>
          <a:ln/>
        </p:spPr>
        <p:txBody>
          <a:bodyPr wrap="none" lIns="0" tIns="0" rIns="0" bIns="0" rtlCol="0" anchor="t"/>
          <a:lstStyle/>
          <a:p>
            <a:pPr marL="0" indent="0" algn="l">
              <a:lnSpc>
                <a:spcPts val="3700"/>
              </a:lnSpc>
              <a:buNone/>
            </a:pPr>
            <a:r>
              <a:rPr lang="en-US" sz="2300" dirty="0">
                <a:solidFill>
                  <a:srgbClr val="464646"/>
                </a:solidFill>
                <a:latin typeface="DM Sans Semi Bold" pitchFamily="34" charset="0"/>
                <a:ea typeface="DM Sans Semi Bold" pitchFamily="34" charset="-122"/>
                <a:cs typeface="DM Sans Semi Bold" pitchFamily="34" charset="-120"/>
              </a:rPr>
              <a:t>2</a:t>
            </a:r>
            <a:endParaRPr lang="en-US" sz="2300" dirty="0"/>
          </a:p>
        </p:txBody>
      </p:sp>
      <p:sp>
        <p:nvSpPr>
          <p:cNvPr id="17" name="Text 13"/>
          <p:cNvSpPr/>
          <p:nvPr/>
        </p:nvSpPr>
        <p:spPr>
          <a:xfrm>
            <a:off x="9895284" y="445579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64646"/>
                </a:solidFill>
                <a:latin typeface="DM Sans Semi Bold" pitchFamily="34" charset="0"/>
                <a:ea typeface="DM Sans Semi Bold" pitchFamily="34" charset="-122"/>
                <a:cs typeface="DM Sans Semi Bold" pitchFamily="34" charset="-120"/>
              </a:rPr>
              <a:t>Administrasi</a:t>
            </a:r>
            <a:endParaRPr lang="en-US" sz="1950" b="1" dirty="0"/>
          </a:p>
        </p:txBody>
      </p:sp>
      <p:sp>
        <p:nvSpPr>
          <p:cNvPr id="18" name="Text 14"/>
          <p:cNvSpPr/>
          <p:nvPr/>
        </p:nvSpPr>
        <p:spPr>
          <a:xfrm>
            <a:off x="9895284" y="4885015"/>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Penulisan laporan otomatis</a:t>
            </a:r>
            <a:endParaRPr lang="en-US" sz="1550" dirty="0"/>
          </a:p>
        </p:txBody>
      </p:sp>
      <p:sp>
        <p:nvSpPr>
          <p:cNvPr id="19" name="Text 15"/>
          <p:cNvSpPr/>
          <p:nvPr/>
        </p:nvSpPr>
        <p:spPr>
          <a:xfrm>
            <a:off x="9895284" y="5271968"/>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Dokumentasi akreditasi</a:t>
            </a:r>
            <a:endParaRPr lang="en-US" sz="1550" dirty="0"/>
          </a:p>
        </p:txBody>
      </p:sp>
      <p:sp>
        <p:nvSpPr>
          <p:cNvPr id="20" name="Text 16"/>
          <p:cNvSpPr/>
          <p:nvPr/>
        </p:nvSpPr>
        <p:spPr>
          <a:xfrm>
            <a:off x="9895284" y="5658922"/>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Analisis feedback mahasiswa</a:t>
            </a:r>
            <a:endParaRPr lang="en-US" sz="1550" dirty="0"/>
          </a:p>
        </p:txBody>
      </p:sp>
      <p:sp>
        <p:nvSpPr>
          <p:cNvPr id="21" name="Text 17"/>
          <p:cNvSpPr/>
          <p:nvPr/>
        </p:nvSpPr>
        <p:spPr>
          <a:xfrm>
            <a:off x="9895284" y="6045875"/>
            <a:ext cx="394132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Manajemen jadwal</a:t>
            </a:r>
            <a:endParaRPr lang="en-US" sz="1550" dirty="0"/>
          </a:p>
        </p:txBody>
      </p:sp>
      <p:pic>
        <p:nvPicPr>
          <p:cNvPr id="22" name="Image 2" descr="preencoded.png"/>
          <p:cNvPicPr>
            <a:picLocks noChangeAspect="1"/>
          </p:cNvPicPr>
          <p:nvPr/>
        </p:nvPicPr>
        <p:blipFill>
          <a:blip r:embed="rId5"/>
          <a:stretch>
            <a:fillRect/>
          </a:stretch>
        </p:blipFill>
        <p:spPr>
          <a:xfrm>
            <a:off x="5032653" y="1911548"/>
            <a:ext cx="4564975" cy="4564975"/>
          </a:xfrm>
          <a:prstGeom prst="rect">
            <a:avLst/>
          </a:prstGeom>
        </p:spPr>
      </p:pic>
      <p:sp>
        <p:nvSpPr>
          <p:cNvPr id="23" name="Text 18"/>
          <p:cNvSpPr/>
          <p:nvPr/>
        </p:nvSpPr>
        <p:spPr>
          <a:xfrm>
            <a:off x="8296335" y="5138202"/>
            <a:ext cx="296942" cy="371118"/>
          </a:xfrm>
          <a:prstGeom prst="rect">
            <a:avLst/>
          </a:prstGeom>
          <a:noFill/>
          <a:ln/>
        </p:spPr>
        <p:txBody>
          <a:bodyPr wrap="none" lIns="0" tIns="0" rIns="0" bIns="0" rtlCol="0" anchor="t"/>
          <a:lstStyle/>
          <a:p>
            <a:pPr marL="0" indent="0" algn="l">
              <a:lnSpc>
                <a:spcPts val="3700"/>
              </a:lnSpc>
              <a:buNone/>
            </a:pPr>
            <a:r>
              <a:rPr lang="en-US" sz="2300" dirty="0">
                <a:solidFill>
                  <a:srgbClr val="464646"/>
                </a:solidFill>
                <a:latin typeface="DM Sans Semi Bold" pitchFamily="34" charset="0"/>
                <a:ea typeface="DM Sans Semi Bold" pitchFamily="34" charset="-122"/>
                <a:cs typeface="DM Sans Semi Bold" pitchFamily="34" charset="-120"/>
              </a:rPr>
              <a:t>3</a:t>
            </a:r>
            <a:endParaRPr lang="en-US" sz="2300" dirty="0"/>
          </a:p>
        </p:txBody>
      </p:sp>
      <p:sp>
        <p:nvSpPr>
          <p:cNvPr id="24" name="Text 19"/>
          <p:cNvSpPr/>
          <p:nvPr/>
        </p:nvSpPr>
        <p:spPr>
          <a:xfrm>
            <a:off x="2254091" y="4455795"/>
            <a:ext cx="2480905" cy="310158"/>
          </a:xfrm>
          <a:prstGeom prst="rect">
            <a:avLst/>
          </a:prstGeom>
          <a:noFill/>
          <a:ln/>
        </p:spPr>
        <p:txBody>
          <a:bodyPr wrap="none" lIns="0" tIns="0" rIns="0" bIns="0" rtlCol="0" anchor="t"/>
          <a:lstStyle/>
          <a:p>
            <a:pPr marL="0" indent="0" algn="r">
              <a:lnSpc>
                <a:spcPts val="2400"/>
              </a:lnSpc>
              <a:buNone/>
            </a:pPr>
            <a:r>
              <a:rPr lang="en-US" sz="1950" b="1" dirty="0" smtClean="0">
                <a:solidFill>
                  <a:srgbClr val="464646"/>
                </a:solidFill>
                <a:latin typeface="DM Sans Semi Bold" pitchFamily="34" charset="0"/>
                <a:ea typeface="DM Sans Semi Bold" pitchFamily="34" charset="-122"/>
                <a:cs typeface="DM Sans Semi Bold" pitchFamily="34" charset="-120"/>
              </a:rPr>
              <a:t>Karya Ilmiah</a:t>
            </a:r>
            <a:endParaRPr lang="en-US" sz="1950" b="1" dirty="0"/>
          </a:p>
        </p:txBody>
      </p:sp>
      <p:sp>
        <p:nvSpPr>
          <p:cNvPr id="25" name="Text 20"/>
          <p:cNvSpPr/>
          <p:nvPr/>
        </p:nvSpPr>
        <p:spPr>
          <a:xfrm>
            <a:off x="793790" y="4885015"/>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Struktur dan kerangka penulisan</a:t>
            </a:r>
            <a:endParaRPr lang="en-US" sz="1550" dirty="0"/>
          </a:p>
        </p:txBody>
      </p:sp>
      <p:sp>
        <p:nvSpPr>
          <p:cNvPr id="26" name="Text 21"/>
          <p:cNvSpPr/>
          <p:nvPr/>
        </p:nvSpPr>
        <p:spPr>
          <a:xfrm>
            <a:off x="793790" y="5271968"/>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Parafrase dan penyuntingan</a:t>
            </a:r>
            <a:endParaRPr lang="en-US" sz="1550" dirty="0"/>
          </a:p>
        </p:txBody>
      </p:sp>
      <p:sp>
        <p:nvSpPr>
          <p:cNvPr id="27" name="Text 22"/>
          <p:cNvSpPr/>
          <p:nvPr/>
        </p:nvSpPr>
        <p:spPr>
          <a:xfrm>
            <a:off x="793790" y="5658922"/>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Pemeriksaan plagiarisme</a:t>
            </a:r>
            <a:endParaRPr lang="en-US" sz="1550" dirty="0"/>
          </a:p>
        </p:txBody>
      </p:sp>
      <p:sp>
        <p:nvSpPr>
          <p:cNvPr id="28" name="Text 23"/>
          <p:cNvSpPr/>
          <p:nvPr/>
        </p:nvSpPr>
        <p:spPr>
          <a:xfrm>
            <a:off x="793790" y="6045875"/>
            <a:ext cx="3941207"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Referensi dan sitasi</a:t>
            </a:r>
            <a:endParaRPr lang="en-US" sz="1550" dirty="0"/>
          </a:p>
        </p:txBody>
      </p:sp>
      <p:pic>
        <p:nvPicPr>
          <p:cNvPr id="29" name="Image 3" descr="preencoded.png"/>
          <p:cNvPicPr>
            <a:picLocks noChangeAspect="1"/>
          </p:cNvPicPr>
          <p:nvPr/>
        </p:nvPicPr>
        <p:blipFill>
          <a:blip r:embed="rId6"/>
          <a:stretch>
            <a:fillRect/>
          </a:stretch>
        </p:blipFill>
        <p:spPr>
          <a:xfrm>
            <a:off x="5032653" y="1911548"/>
            <a:ext cx="4564975" cy="4564975"/>
          </a:xfrm>
          <a:prstGeom prst="rect">
            <a:avLst/>
          </a:prstGeom>
        </p:spPr>
      </p:pic>
      <p:sp>
        <p:nvSpPr>
          <p:cNvPr id="30" name="Text 24"/>
          <p:cNvSpPr/>
          <p:nvPr/>
        </p:nvSpPr>
        <p:spPr>
          <a:xfrm>
            <a:off x="6036766" y="5138202"/>
            <a:ext cx="296942" cy="371118"/>
          </a:xfrm>
          <a:prstGeom prst="rect">
            <a:avLst/>
          </a:prstGeom>
          <a:noFill/>
          <a:ln/>
        </p:spPr>
        <p:txBody>
          <a:bodyPr wrap="none" lIns="0" tIns="0" rIns="0" bIns="0" rtlCol="0" anchor="t"/>
          <a:lstStyle/>
          <a:p>
            <a:pPr marL="0" indent="0" algn="l">
              <a:lnSpc>
                <a:spcPts val="3700"/>
              </a:lnSpc>
              <a:buNone/>
            </a:pPr>
            <a:r>
              <a:rPr lang="en-US" sz="2300" dirty="0">
                <a:solidFill>
                  <a:srgbClr val="464646"/>
                </a:solidFill>
                <a:latin typeface="DM Sans Semi Bold" pitchFamily="34" charset="0"/>
                <a:ea typeface="DM Sans Semi Bold" pitchFamily="34" charset="-122"/>
                <a:cs typeface="DM Sans Semi Bold" pitchFamily="34" charset="-120"/>
              </a:rPr>
              <a:t>4</a:t>
            </a:r>
            <a:endParaRPr lang="en-US" sz="2300" dirty="0"/>
          </a:p>
        </p:txBody>
      </p:sp>
      <p:sp>
        <p:nvSpPr>
          <p:cNvPr id="31" name="Text 25"/>
          <p:cNvSpPr/>
          <p:nvPr/>
        </p:nvSpPr>
        <p:spPr>
          <a:xfrm>
            <a:off x="793790" y="6841284"/>
            <a:ext cx="13042821" cy="635079"/>
          </a:xfrm>
          <a:prstGeom prst="rect">
            <a:avLst/>
          </a:prstGeom>
          <a:noFill/>
          <a:ln/>
        </p:spPr>
        <p:txBody>
          <a:bodyPr wrap="square" lIns="0" tIns="0" rIns="0" bIns="0" rtlCol="0" anchor="t"/>
          <a:lstStyle/>
          <a:p>
            <a:pPr marL="0" indent="0" algn="ctr">
              <a:lnSpc>
                <a:spcPts val="2500"/>
              </a:lnSpc>
              <a:buNone/>
            </a:pPr>
            <a:r>
              <a:rPr lang="en-US" b="1" dirty="0">
                <a:solidFill>
                  <a:srgbClr val="464646"/>
                </a:solidFill>
                <a:latin typeface="Inter Medium" pitchFamily="34" charset="0"/>
                <a:ea typeface="Inter Medium" pitchFamily="34" charset="-122"/>
                <a:cs typeface="Inter Medium" pitchFamily="34" charset="-120"/>
              </a:rPr>
              <a:t>Pemanfaatan AI di setiap dimensi memerlukan pendekatan berbeda, namun semua bertujuan meningkatkan efisiensi dan kualitas output akademik.</a:t>
            </a:r>
            <a:endParaRPr lang="en-US" b="1" dirty="0"/>
          </a:p>
        </p:txBody>
      </p:sp>
      <p:sp>
        <p:nvSpPr>
          <p:cNvPr id="32" name="Rectangle 31"/>
          <p:cNvSpPr/>
          <p:nvPr/>
        </p:nvSpPr>
        <p:spPr>
          <a:xfrm>
            <a:off x="620486" y="6749143"/>
            <a:ext cx="13454743" cy="816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7915" y="548878"/>
            <a:ext cx="7760970" cy="1080373"/>
          </a:xfrm>
          <a:prstGeom prst="rect">
            <a:avLst/>
          </a:prstGeom>
          <a:noFill/>
          <a:ln/>
        </p:spPr>
        <p:txBody>
          <a:bodyPr wrap="square" lIns="0" tIns="0" rIns="0" bIns="0" rtlCol="0" anchor="t"/>
          <a:lstStyle/>
          <a:p>
            <a:pPr marL="0" indent="0" algn="l">
              <a:lnSpc>
                <a:spcPts val="4250"/>
              </a:lnSpc>
              <a:buNone/>
            </a:pPr>
            <a:r>
              <a:rPr lang="en-US" sz="3400" b="1" dirty="0">
                <a:solidFill>
                  <a:srgbClr val="030303"/>
                </a:solidFill>
                <a:latin typeface="DM Sans Semi Bold" pitchFamily="34" charset="0"/>
                <a:ea typeface="DM Sans Semi Bold" pitchFamily="34" charset="-122"/>
                <a:cs typeface="DM Sans Semi Bold" pitchFamily="34" charset="-120"/>
              </a:rPr>
              <a:t>Etika Akademik dalam Penggunaan AI</a:t>
            </a:r>
            <a:endParaRPr lang="en-US" sz="3400" b="1" dirty="0"/>
          </a:p>
        </p:txBody>
      </p:sp>
      <p:sp>
        <p:nvSpPr>
          <p:cNvPr id="4" name="Shape 1"/>
          <p:cNvSpPr/>
          <p:nvPr/>
        </p:nvSpPr>
        <p:spPr>
          <a:xfrm>
            <a:off x="6177915" y="1888569"/>
            <a:ext cx="7760970" cy="1318379"/>
          </a:xfrm>
          <a:prstGeom prst="roundRect">
            <a:avLst>
              <a:gd name="adj" fmla="val 1967"/>
            </a:avLst>
          </a:prstGeom>
          <a:solidFill>
            <a:srgbClr val="FFFFFF"/>
          </a:solidFill>
          <a:ln w="22860">
            <a:solidFill>
              <a:srgbClr val="D8D4D4"/>
            </a:solidFill>
            <a:prstDash val="solid"/>
          </a:ln>
        </p:spPr>
      </p:sp>
      <p:sp>
        <p:nvSpPr>
          <p:cNvPr id="5" name="Text 2"/>
          <p:cNvSpPr/>
          <p:nvPr/>
        </p:nvSpPr>
        <p:spPr>
          <a:xfrm>
            <a:off x="6373654" y="2084308"/>
            <a:ext cx="2160984" cy="270034"/>
          </a:xfrm>
          <a:prstGeom prst="rect">
            <a:avLst/>
          </a:prstGeom>
          <a:noFill/>
          <a:ln/>
        </p:spPr>
        <p:txBody>
          <a:bodyPr wrap="none" lIns="0" tIns="0" rIns="0" bIns="0" rtlCol="0" anchor="t"/>
          <a:lstStyle/>
          <a:p>
            <a:pPr marL="0" indent="0" algn="l">
              <a:lnSpc>
                <a:spcPts val="2100"/>
              </a:lnSpc>
              <a:buNone/>
            </a:pPr>
            <a:r>
              <a:rPr lang="en-US" sz="1700" b="1" dirty="0">
                <a:solidFill>
                  <a:srgbClr val="464646"/>
                </a:solidFill>
                <a:latin typeface="DM Sans Semi Bold" pitchFamily="34" charset="0"/>
                <a:ea typeface="DM Sans Semi Bold" pitchFamily="34" charset="-122"/>
                <a:cs typeface="DM Sans Semi Bold" pitchFamily="34" charset="-120"/>
              </a:rPr>
              <a:t>Transparansi</a:t>
            </a:r>
            <a:endParaRPr lang="en-US" sz="1700" b="1" dirty="0"/>
          </a:p>
        </p:txBody>
      </p:sp>
      <p:sp>
        <p:nvSpPr>
          <p:cNvPr id="6" name="Text 3"/>
          <p:cNvSpPr/>
          <p:nvPr/>
        </p:nvSpPr>
        <p:spPr>
          <a:xfrm>
            <a:off x="6373654" y="2458045"/>
            <a:ext cx="7369492" cy="553164"/>
          </a:xfrm>
          <a:prstGeom prst="rect">
            <a:avLst/>
          </a:prstGeom>
          <a:noFill/>
          <a:ln/>
        </p:spPr>
        <p:txBody>
          <a:bodyPr wrap="square" lIns="0" tIns="0" rIns="0" bIns="0" rtlCol="0" anchor="t"/>
          <a:lstStyle/>
          <a:p>
            <a:pPr marL="0" indent="0" algn="l">
              <a:lnSpc>
                <a:spcPts val="2150"/>
              </a:lnSpc>
              <a:buNone/>
            </a:pPr>
            <a:r>
              <a:rPr lang="en-US" sz="1350" dirty="0">
                <a:solidFill>
                  <a:srgbClr val="464646"/>
                </a:solidFill>
                <a:latin typeface="Inter Medium" pitchFamily="34" charset="0"/>
                <a:ea typeface="Inter Medium" pitchFamily="34" charset="-122"/>
                <a:cs typeface="Inter Medium" pitchFamily="34" charset="-120"/>
              </a:rPr>
              <a:t>Selalu nyatakan dengan jelas bagian mana dari karya yang dihasilkan atau dibantu oleh AI. Transparansi membangun kepercayaan dan integritas akademik.</a:t>
            </a:r>
            <a:endParaRPr lang="en-US" sz="1350" dirty="0"/>
          </a:p>
        </p:txBody>
      </p:sp>
      <p:sp>
        <p:nvSpPr>
          <p:cNvPr id="7" name="Shape 4"/>
          <p:cNvSpPr/>
          <p:nvPr/>
        </p:nvSpPr>
        <p:spPr>
          <a:xfrm>
            <a:off x="6177915" y="3379827"/>
            <a:ext cx="7760970" cy="1318379"/>
          </a:xfrm>
          <a:prstGeom prst="roundRect">
            <a:avLst>
              <a:gd name="adj" fmla="val 1967"/>
            </a:avLst>
          </a:prstGeom>
          <a:solidFill>
            <a:srgbClr val="FFFFFF"/>
          </a:solidFill>
          <a:ln w="22860">
            <a:solidFill>
              <a:srgbClr val="D8D4D4"/>
            </a:solidFill>
            <a:prstDash val="solid"/>
          </a:ln>
        </p:spPr>
      </p:sp>
      <p:sp>
        <p:nvSpPr>
          <p:cNvPr id="8" name="Text 5"/>
          <p:cNvSpPr/>
          <p:nvPr/>
        </p:nvSpPr>
        <p:spPr>
          <a:xfrm>
            <a:off x="6373654" y="3575566"/>
            <a:ext cx="3431500" cy="270034"/>
          </a:xfrm>
          <a:prstGeom prst="rect">
            <a:avLst/>
          </a:prstGeom>
          <a:noFill/>
          <a:ln/>
        </p:spPr>
        <p:txBody>
          <a:bodyPr wrap="none" lIns="0" tIns="0" rIns="0" bIns="0" rtlCol="0" anchor="t"/>
          <a:lstStyle/>
          <a:p>
            <a:pPr marL="0" indent="0" algn="l">
              <a:lnSpc>
                <a:spcPts val="2100"/>
              </a:lnSpc>
              <a:buNone/>
            </a:pPr>
            <a:r>
              <a:rPr lang="en-US" sz="1700" b="1" dirty="0">
                <a:solidFill>
                  <a:srgbClr val="464646"/>
                </a:solidFill>
                <a:latin typeface="DM Sans Semi Bold" pitchFamily="34" charset="0"/>
                <a:ea typeface="DM Sans Semi Bold" pitchFamily="34" charset="-122"/>
                <a:cs typeface="DM Sans Semi Bold" pitchFamily="34" charset="-120"/>
              </a:rPr>
              <a:t>Plagiarisme vs Bantuan Teknologi</a:t>
            </a:r>
            <a:endParaRPr lang="en-US" sz="1700" b="1" dirty="0"/>
          </a:p>
        </p:txBody>
      </p:sp>
      <p:sp>
        <p:nvSpPr>
          <p:cNvPr id="9" name="Text 6"/>
          <p:cNvSpPr/>
          <p:nvPr/>
        </p:nvSpPr>
        <p:spPr>
          <a:xfrm>
            <a:off x="6373654" y="3949303"/>
            <a:ext cx="7369492" cy="553164"/>
          </a:xfrm>
          <a:prstGeom prst="rect">
            <a:avLst/>
          </a:prstGeom>
          <a:noFill/>
          <a:ln/>
        </p:spPr>
        <p:txBody>
          <a:bodyPr wrap="square" lIns="0" tIns="0" rIns="0" bIns="0" rtlCol="0" anchor="t"/>
          <a:lstStyle/>
          <a:p>
            <a:pPr marL="0" indent="0" algn="l">
              <a:lnSpc>
                <a:spcPts val="2150"/>
              </a:lnSpc>
              <a:buNone/>
            </a:pPr>
            <a:r>
              <a:rPr lang="en-US" sz="1350" dirty="0">
                <a:solidFill>
                  <a:srgbClr val="464646"/>
                </a:solidFill>
                <a:latin typeface="Inter Medium" pitchFamily="34" charset="0"/>
                <a:ea typeface="Inter Medium" pitchFamily="34" charset="-122"/>
                <a:cs typeface="Inter Medium" pitchFamily="34" charset="-120"/>
              </a:rPr>
              <a:t>Memahami perbedaan antara menggunakan AI sebagai alat bantu dengan mengandalkan AI sepenuhnya. Penggunaan yang etis melibatkan pemikiran kritis dan validasi.</a:t>
            </a:r>
            <a:endParaRPr lang="en-US" sz="1350" dirty="0"/>
          </a:p>
        </p:txBody>
      </p:sp>
      <p:sp>
        <p:nvSpPr>
          <p:cNvPr id="10" name="Shape 7"/>
          <p:cNvSpPr/>
          <p:nvPr/>
        </p:nvSpPr>
        <p:spPr>
          <a:xfrm>
            <a:off x="6177915" y="4871085"/>
            <a:ext cx="7760970" cy="1318379"/>
          </a:xfrm>
          <a:prstGeom prst="roundRect">
            <a:avLst>
              <a:gd name="adj" fmla="val 1967"/>
            </a:avLst>
          </a:prstGeom>
          <a:solidFill>
            <a:srgbClr val="FFFFFF"/>
          </a:solidFill>
          <a:ln w="22860">
            <a:solidFill>
              <a:srgbClr val="D8D4D4"/>
            </a:solidFill>
            <a:prstDash val="solid"/>
          </a:ln>
        </p:spPr>
      </p:sp>
      <p:sp>
        <p:nvSpPr>
          <p:cNvPr id="11" name="Text 8"/>
          <p:cNvSpPr/>
          <p:nvPr/>
        </p:nvSpPr>
        <p:spPr>
          <a:xfrm>
            <a:off x="6373654" y="5066824"/>
            <a:ext cx="2797612" cy="270034"/>
          </a:xfrm>
          <a:prstGeom prst="rect">
            <a:avLst/>
          </a:prstGeom>
          <a:noFill/>
          <a:ln/>
        </p:spPr>
        <p:txBody>
          <a:bodyPr wrap="none" lIns="0" tIns="0" rIns="0" bIns="0" rtlCol="0" anchor="t"/>
          <a:lstStyle/>
          <a:p>
            <a:pPr marL="0" indent="0" algn="l">
              <a:lnSpc>
                <a:spcPts val="2100"/>
              </a:lnSpc>
              <a:buNone/>
            </a:pPr>
            <a:r>
              <a:rPr lang="en-US" sz="1700" b="1" dirty="0">
                <a:solidFill>
                  <a:srgbClr val="464646"/>
                </a:solidFill>
                <a:latin typeface="DM Sans Semi Bold" pitchFamily="34" charset="0"/>
                <a:ea typeface="DM Sans Semi Bold" pitchFamily="34" charset="-122"/>
                <a:cs typeface="DM Sans Semi Bold" pitchFamily="34" charset="-120"/>
              </a:rPr>
              <a:t>Orisinalitas dan Kreativitas</a:t>
            </a:r>
            <a:endParaRPr lang="en-US" sz="1700" b="1" dirty="0"/>
          </a:p>
        </p:txBody>
      </p:sp>
      <p:sp>
        <p:nvSpPr>
          <p:cNvPr id="12" name="Text 9"/>
          <p:cNvSpPr/>
          <p:nvPr/>
        </p:nvSpPr>
        <p:spPr>
          <a:xfrm>
            <a:off x="6373654" y="5440561"/>
            <a:ext cx="7369492" cy="553164"/>
          </a:xfrm>
          <a:prstGeom prst="rect">
            <a:avLst/>
          </a:prstGeom>
          <a:noFill/>
          <a:ln/>
        </p:spPr>
        <p:txBody>
          <a:bodyPr wrap="square" lIns="0" tIns="0" rIns="0" bIns="0" rtlCol="0" anchor="t"/>
          <a:lstStyle/>
          <a:p>
            <a:pPr marL="0" indent="0" algn="l">
              <a:lnSpc>
                <a:spcPts val="2150"/>
              </a:lnSpc>
              <a:buNone/>
            </a:pPr>
            <a:r>
              <a:rPr lang="en-US" sz="1350" dirty="0">
                <a:solidFill>
                  <a:srgbClr val="464646"/>
                </a:solidFill>
                <a:latin typeface="Inter Medium" pitchFamily="34" charset="0"/>
                <a:ea typeface="Inter Medium" pitchFamily="34" charset="-122"/>
                <a:cs typeface="Inter Medium" pitchFamily="34" charset="-120"/>
              </a:rPr>
              <a:t>AI seharusnya memperkuat, bukan menggantikan, kreativitas dan pemikiran original. Nilai akademik terletak pada kontribusi intelektual manusia.</a:t>
            </a:r>
            <a:endParaRPr lang="en-US" sz="1350" dirty="0"/>
          </a:p>
        </p:txBody>
      </p:sp>
      <p:sp>
        <p:nvSpPr>
          <p:cNvPr id="13" name="Shape 10"/>
          <p:cNvSpPr/>
          <p:nvPr/>
        </p:nvSpPr>
        <p:spPr>
          <a:xfrm>
            <a:off x="6177915" y="6362343"/>
            <a:ext cx="7760970" cy="1318379"/>
          </a:xfrm>
          <a:prstGeom prst="roundRect">
            <a:avLst>
              <a:gd name="adj" fmla="val 1967"/>
            </a:avLst>
          </a:prstGeom>
          <a:solidFill>
            <a:srgbClr val="FFFFFF"/>
          </a:solidFill>
          <a:ln w="22860">
            <a:solidFill>
              <a:srgbClr val="D8D4D4"/>
            </a:solidFill>
            <a:prstDash val="solid"/>
          </a:ln>
        </p:spPr>
      </p:sp>
      <p:sp>
        <p:nvSpPr>
          <p:cNvPr id="14" name="Text 11"/>
          <p:cNvSpPr/>
          <p:nvPr/>
        </p:nvSpPr>
        <p:spPr>
          <a:xfrm>
            <a:off x="6373654" y="6558082"/>
            <a:ext cx="2305407" cy="270034"/>
          </a:xfrm>
          <a:prstGeom prst="rect">
            <a:avLst/>
          </a:prstGeom>
          <a:noFill/>
          <a:ln/>
        </p:spPr>
        <p:txBody>
          <a:bodyPr wrap="none" lIns="0" tIns="0" rIns="0" bIns="0" rtlCol="0" anchor="t"/>
          <a:lstStyle/>
          <a:p>
            <a:pPr marL="0" indent="0" algn="l">
              <a:lnSpc>
                <a:spcPts val="2100"/>
              </a:lnSpc>
              <a:buNone/>
            </a:pPr>
            <a:r>
              <a:rPr lang="en-US" sz="1700" b="1" dirty="0">
                <a:solidFill>
                  <a:srgbClr val="464646"/>
                </a:solidFill>
                <a:latin typeface="DM Sans Semi Bold" pitchFamily="34" charset="0"/>
                <a:ea typeface="DM Sans Semi Bold" pitchFamily="34" charset="-122"/>
                <a:cs typeface="DM Sans Semi Bold" pitchFamily="34" charset="-120"/>
              </a:rPr>
              <a:t>Pedoman Institusional</a:t>
            </a:r>
            <a:endParaRPr lang="en-US" sz="1700" b="1" dirty="0"/>
          </a:p>
        </p:txBody>
      </p:sp>
      <p:sp>
        <p:nvSpPr>
          <p:cNvPr id="15" name="Text 12"/>
          <p:cNvSpPr/>
          <p:nvPr/>
        </p:nvSpPr>
        <p:spPr>
          <a:xfrm>
            <a:off x="6373654" y="6931819"/>
            <a:ext cx="7369492" cy="553164"/>
          </a:xfrm>
          <a:prstGeom prst="rect">
            <a:avLst/>
          </a:prstGeom>
          <a:noFill/>
          <a:ln/>
        </p:spPr>
        <p:txBody>
          <a:bodyPr wrap="square" lIns="0" tIns="0" rIns="0" bIns="0" rtlCol="0" anchor="t"/>
          <a:lstStyle/>
          <a:p>
            <a:pPr marL="0" indent="0" algn="l">
              <a:lnSpc>
                <a:spcPts val="2150"/>
              </a:lnSpc>
              <a:buNone/>
            </a:pPr>
            <a:r>
              <a:rPr lang="en-US" sz="1350" dirty="0">
                <a:solidFill>
                  <a:srgbClr val="464646"/>
                </a:solidFill>
                <a:latin typeface="Inter Medium" pitchFamily="34" charset="0"/>
                <a:ea typeface="Inter Medium" pitchFamily="34" charset="-122"/>
                <a:cs typeface="Inter Medium" pitchFamily="34" charset="-120"/>
              </a:rPr>
              <a:t>Mengembangkan dan mematuhi kebijakan kampus mengenai penggunaan AI dalam konteks akademik, termasuk untuk penelitian dan pengajaran.</a:t>
            </a:r>
            <a:endParaRPr lang="en-US" sz="13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6972" y="623823"/>
            <a:ext cx="6614517" cy="419457"/>
          </a:xfrm>
          <a:prstGeom prst="rect">
            <a:avLst/>
          </a:prstGeom>
          <a:noFill/>
          <a:ln/>
        </p:spPr>
        <p:txBody>
          <a:bodyPr wrap="none" lIns="0" tIns="0" rIns="0" bIns="0" rtlCol="0" anchor="t"/>
          <a:lstStyle/>
          <a:p>
            <a:pPr marL="0" indent="0" algn="l">
              <a:lnSpc>
                <a:spcPts val="3300"/>
              </a:lnSpc>
              <a:buNone/>
            </a:pPr>
            <a:r>
              <a:rPr lang="en-US" sz="2800" b="1" dirty="0">
                <a:solidFill>
                  <a:srgbClr val="030303"/>
                </a:solidFill>
                <a:latin typeface="DM Sans Semi Bold" pitchFamily="34" charset="0"/>
                <a:ea typeface="DM Sans Semi Bold" pitchFamily="34" charset="-122"/>
                <a:cs typeface="DM Sans Semi Bold" pitchFamily="34" charset="-120"/>
              </a:rPr>
              <a:t>Rekomendasi Tools AI untuk Akademisi</a:t>
            </a:r>
            <a:endParaRPr lang="en-US" sz="2800" b="1" dirty="0"/>
          </a:p>
        </p:txBody>
      </p:sp>
      <p:sp>
        <p:nvSpPr>
          <p:cNvPr id="3" name="Text 1"/>
          <p:cNvSpPr/>
          <p:nvPr/>
        </p:nvSpPr>
        <p:spPr>
          <a:xfrm>
            <a:off x="7486530" y="1511617"/>
            <a:ext cx="2201479" cy="209788"/>
          </a:xfrm>
          <a:prstGeom prst="rect">
            <a:avLst/>
          </a:prstGeom>
          <a:noFill/>
          <a:ln/>
        </p:spPr>
        <p:txBody>
          <a:bodyPr wrap="none" lIns="0" tIns="0" rIns="0" bIns="0" rtlCol="0" anchor="t"/>
          <a:lstStyle/>
          <a:p>
            <a:pPr marL="0" indent="0" algn="l">
              <a:lnSpc>
                <a:spcPts val="1650"/>
              </a:lnSpc>
              <a:buNone/>
            </a:pPr>
            <a:r>
              <a:rPr lang="en-US" sz="2800" b="1" dirty="0">
                <a:solidFill>
                  <a:srgbClr val="030303"/>
                </a:solidFill>
                <a:latin typeface="DM Sans Semi Bold" pitchFamily="34" charset="0"/>
                <a:ea typeface="DM Sans Semi Bold" pitchFamily="34" charset="-122"/>
                <a:cs typeface="DM Sans Semi Bold" pitchFamily="34" charset="-120"/>
              </a:rPr>
              <a:t>Penulisan &amp; Editing</a:t>
            </a:r>
            <a:endParaRPr lang="en-US" sz="2800" b="1" dirty="0"/>
          </a:p>
        </p:txBody>
      </p:sp>
      <p:pic>
        <p:nvPicPr>
          <p:cNvPr id="4" name="Image 0" descr="preencoded.png"/>
          <p:cNvPicPr>
            <a:picLocks noChangeAspect="1"/>
          </p:cNvPicPr>
          <p:nvPr/>
        </p:nvPicPr>
        <p:blipFill>
          <a:blip r:embed="rId3"/>
          <a:stretch>
            <a:fillRect/>
          </a:stretch>
        </p:blipFill>
        <p:spPr>
          <a:xfrm>
            <a:off x="536972" y="1484828"/>
            <a:ext cx="6614517" cy="6614517"/>
          </a:xfrm>
          <a:prstGeom prst="rect">
            <a:avLst/>
          </a:prstGeom>
        </p:spPr>
      </p:pic>
      <p:sp>
        <p:nvSpPr>
          <p:cNvPr id="5" name="Text 2"/>
          <p:cNvSpPr/>
          <p:nvPr/>
        </p:nvSpPr>
        <p:spPr>
          <a:xfrm>
            <a:off x="7486530" y="1895237"/>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464646"/>
                </a:solidFill>
                <a:latin typeface="Inter Medium" pitchFamily="34" charset="0"/>
                <a:ea typeface="Inter Medium" pitchFamily="34" charset="-122"/>
                <a:cs typeface="Inter Medium" pitchFamily="34" charset="-120"/>
              </a:rPr>
              <a:t>ChatGPT</a:t>
            </a:r>
            <a:r>
              <a:rPr lang="en-US" sz="1600" dirty="0">
                <a:solidFill>
                  <a:srgbClr val="464646"/>
                </a:solidFill>
                <a:latin typeface="Inter Medium" pitchFamily="34" charset="0"/>
                <a:ea typeface="Inter Medium" pitchFamily="34" charset="-122"/>
                <a:cs typeface="Inter Medium" pitchFamily="34" charset="-120"/>
              </a:rPr>
              <a:t> - Pembuatan draft, parafrase, struktur</a:t>
            </a:r>
            <a:endParaRPr lang="en-US" sz="1600" dirty="0"/>
          </a:p>
        </p:txBody>
      </p:sp>
      <p:sp>
        <p:nvSpPr>
          <p:cNvPr id="6" name="Text 3"/>
          <p:cNvSpPr/>
          <p:nvPr/>
        </p:nvSpPr>
        <p:spPr>
          <a:xfrm>
            <a:off x="7486530" y="2156936"/>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464646"/>
                </a:solidFill>
                <a:latin typeface="Inter Medium" pitchFamily="34" charset="0"/>
                <a:ea typeface="Inter Medium" pitchFamily="34" charset="-122"/>
                <a:cs typeface="Inter Medium" pitchFamily="34" charset="-120"/>
              </a:rPr>
              <a:t>Grammarly </a:t>
            </a:r>
            <a:r>
              <a:rPr lang="en-US" sz="1600" dirty="0">
                <a:solidFill>
                  <a:srgbClr val="464646"/>
                </a:solidFill>
                <a:latin typeface="Inter Medium" pitchFamily="34" charset="0"/>
                <a:ea typeface="Inter Medium" pitchFamily="34" charset="-122"/>
                <a:cs typeface="Inter Medium" pitchFamily="34" charset="-120"/>
              </a:rPr>
              <a:t>- Koreksi tata bahasa dan gaya penulisan</a:t>
            </a:r>
            <a:endParaRPr lang="en-US" sz="1600" dirty="0"/>
          </a:p>
        </p:txBody>
      </p:sp>
      <p:sp>
        <p:nvSpPr>
          <p:cNvPr id="7" name="Text 4"/>
          <p:cNvSpPr/>
          <p:nvPr/>
        </p:nvSpPr>
        <p:spPr>
          <a:xfrm>
            <a:off x="7486530" y="2418636"/>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dirty="0">
                <a:solidFill>
                  <a:srgbClr val="464646"/>
                </a:solidFill>
                <a:latin typeface="Inter Medium" pitchFamily="34" charset="0"/>
                <a:ea typeface="Inter Medium" pitchFamily="34" charset="-122"/>
                <a:cs typeface="Inter Medium" pitchFamily="34" charset="-120"/>
              </a:rPr>
              <a:t>Hemingway Editor - Penyederhanaan kalimat kompleks</a:t>
            </a:r>
            <a:endParaRPr lang="en-US" sz="1600" dirty="0"/>
          </a:p>
        </p:txBody>
      </p:sp>
      <p:sp>
        <p:nvSpPr>
          <p:cNvPr id="8" name="Text 5"/>
          <p:cNvSpPr/>
          <p:nvPr/>
        </p:nvSpPr>
        <p:spPr>
          <a:xfrm>
            <a:off x="7486530" y="2680335"/>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dirty="0">
                <a:solidFill>
                  <a:srgbClr val="464646"/>
                </a:solidFill>
                <a:latin typeface="Inter Medium" pitchFamily="34" charset="0"/>
                <a:ea typeface="Inter Medium" pitchFamily="34" charset="-122"/>
                <a:cs typeface="Inter Medium" pitchFamily="34" charset="-120"/>
              </a:rPr>
              <a:t>QuillBot - Parafrase dengan presisi tinggi</a:t>
            </a:r>
            <a:endParaRPr lang="en-US" sz="1600" dirty="0"/>
          </a:p>
        </p:txBody>
      </p:sp>
      <p:sp>
        <p:nvSpPr>
          <p:cNvPr id="9" name="Text 6"/>
          <p:cNvSpPr/>
          <p:nvPr/>
        </p:nvSpPr>
        <p:spPr>
          <a:xfrm>
            <a:off x="7486529" y="3347595"/>
            <a:ext cx="1678186" cy="209788"/>
          </a:xfrm>
          <a:prstGeom prst="rect">
            <a:avLst/>
          </a:prstGeom>
          <a:noFill/>
          <a:ln/>
        </p:spPr>
        <p:txBody>
          <a:bodyPr wrap="none" lIns="0" tIns="0" rIns="0" bIns="0" rtlCol="0" anchor="t"/>
          <a:lstStyle/>
          <a:p>
            <a:pPr marL="0" indent="0" algn="l">
              <a:lnSpc>
                <a:spcPts val="1650"/>
              </a:lnSpc>
              <a:buNone/>
            </a:pPr>
            <a:r>
              <a:rPr lang="en-US" sz="2800" b="1" dirty="0">
                <a:solidFill>
                  <a:srgbClr val="030303"/>
                </a:solidFill>
                <a:latin typeface="DM Sans Semi Bold" pitchFamily="34" charset="0"/>
                <a:ea typeface="DM Sans Semi Bold" pitchFamily="34" charset="-122"/>
                <a:cs typeface="DM Sans Semi Bold" pitchFamily="34" charset="-120"/>
              </a:rPr>
              <a:t>Penelitian &amp; Analisis</a:t>
            </a:r>
            <a:endParaRPr lang="en-US" sz="2800" b="1" dirty="0"/>
          </a:p>
        </p:txBody>
      </p:sp>
      <p:sp>
        <p:nvSpPr>
          <p:cNvPr id="10" name="Text 7"/>
          <p:cNvSpPr/>
          <p:nvPr/>
        </p:nvSpPr>
        <p:spPr>
          <a:xfrm>
            <a:off x="7486529" y="3691567"/>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464646"/>
                </a:solidFill>
                <a:latin typeface="Inter Medium" pitchFamily="34" charset="0"/>
                <a:ea typeface="Inter Medium" pitchFamily="34" charset="-122"/>
                <a:cs typeface="Inter Medium" pitchFamily="34" charset="-120"/>
              </a:rPr>
              <a:t>Scite.ai </a:t>
            </a:r>
            <a:r>
              <a:rPr lang="en-US" sz="1600" dirty="0">
                <a:solidFill>
                  <a:srgbClr val="464646"/>
                </a:solidFill>
                <a:latin typeface="Inter Medium" pitchFamily="34" charset="0"/>
                <a:ea typeface="Inter Medium" pitchFamily="34" charset="-122"/>
                <a:cs typeface="Inter Medium" pitchFamily="34" charset="-120"/>
              </a:rPr>
              <a:t>- Menganalisis sitasi dan relevansi</a:t>
            </a:r>
            <a:endParaRPr lang="en-US" sz="1600" dirty="0"/>
          </a:p>
        </p:txBody>
      </p:sp>
      <p:sp>
        <p:nvSpPr>
          <p:cNvPr id="11" name="Text 8"/>
          <p:cNvSpPr/>
          <p:nvPr/>
        </p:nvSpPr>
        <p:spPr>
          <a:xfrm>
            <a:off x="7486529" y="3953266"/>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464646"/>
                </a:solidFill>
                <a:latin typeface="Inter Medium" pitchFamily="34" charset="0"/>
                <a:ea typeface="Inter Medium" pitchFamily="34" charset="-122"/>
                <a:cs typeface="Inter Medium" pitchFamily="34" charset="-120"/>
              </a:rPr>
              <a:t>SciSpace</a:t>
            </a:r>
            <a:r>
              <a:rPr lang="en-US" sz="1600" dirty="0">
                <a:solidFill>
                  <a:srgbClr val="464646"/>
                </a:solidFill>
                <a:latin typeface="Inter Medium" pitchFamily="34" charset="0"/>
                <a:ea typeface="Inter Medium" pitchFamily="34" charset="-122"/>
                <a:cs typeface="Inter Medium" pitchFamily="34" charset="-120"/>
              </a:rPr>
              <a:t> - Ringkasan dan visualisasi paper</a:t>
            </a:r>
            <a:endParaRPr lang="en-US" sz="1600" dirty="0"/>
          </a:p>
        </p:txBody>
      </p:sp>
      <p:sp>
        <p:nvSpPr>
          <p:cNvPr id="12" name="Text 9"/>
          <p:cNvSpPr/>
          <p:nvPr/>
        </p:nvSpPr>
        <p:spPr>
          <a:xfrm>
            <a:off x="7486529" y="4214965"/>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dirty="0">
                <a:solidFill>
                  <a:srgbClr val="464646"/>
                </a:solidFill>
                <a:latin typeface="Inter Medium" pitchFamily="34" charset="0"/>
                <a:ea typeface="Inter Medium" pitchFamily="34" charset="-122"/>
                <a:cs typeface="Inter Medium" pitchFamily="34" charset="-120"/>
              </a:rPr>
              <a:t>Elicit - Asisten penelitian berbasis AI</a:t>
            </a:r>
            <a:endParaRPr lang="en-US" sz="1600" dirty="0"/>
          </a:p>
        </p:txBody>
      </p:sp>
      <p:sp>
        <p:nvSpPr>
          <p:cNvPr id="13" name="Text 10"/>
          <p:cNvSpPr/>
          <p:nvPr/>
        </p:nvSpPr>
        <p:spPr>
          <a:xfrm>
            <a:off x="7486529" y="4476665"/>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dirty="0">
                <a:solidFill>
                  <a:srgbClr val="464646"/>
                </a:solidFill>
                <a:latin typeface="Inter Medium" pitchFamily="34" charset="0"/>
                <a:ea typeface="Inter Medium" pitchFamily="34" charset="-122"/>
                <a:cs typeface="Inter Medium" pitchFamily="34" charset="-120"/>
              </a:rPr>
              <a:t>ResearchRabbit - Pemetaan literatur terkait</a:t>
            </a:r>
            <a:endParaRPr lang="en-US" sz="1600" dirty="0"/>
          </a:p>
        </p:txBody>
      </p:sp>
      <p:sp>
        <p:nvSpPr>
          <p:cNvPr id="14" name="Text 11"/>
          <p:cNvSpPr/>
          <p:nvPr/>
        </p:nvSpPr>
        <p:spPr>
          <a:xfrm>
            <a:off x="7486531" y="5082030"/>
            <a:ext cx="1912501" cy="209788"/>
          </a:xfrm>
          <a:prstGeom prst="rect">
            <a:avLst/>
          </a:prstGeom>
          <a:noFill/>
          <a:ln/>
        </p:spPr>
        <p:txBody>
          <a:bodyPr wrap="none" lIns="0" tIns="0" rIns="0" bIns="0" rtlCol="0" anchor="t"/>
          <a:lstStyle/>
          <a:p>
            <a:pPr marL="0" indent="0" algn="l">
              <a:lnSpc>
                <a:spcPts val="1650"/>
              </a:lnSpc>
              <a:buNone/>
            </a:pPr>
            <a:r>
              <a:rPr lang="en-US" sz="2800" b="1" dirty="0">
                <a:solidFill>
                  <a:srgbClr val="030303"/>
                </a:solidFill>
                <a:latin typeface="DM Sans Semi Bold" pitchFamily="34" charset="0"/>
                <a:ea typeface="DM Sans Semi Bold" pitchFamily="34" charset="-122"/>
                <a:cs typeface="DM Sans Semi Bold" pitchFamily="34" charset="-120"/>
              </a:rPr>
              <a:t>Presentasi &amp; Visualisasi</a:t>
            </a:r>
            <a:endParaRPr lang="en-US" sz="2800" b="1" dirty="0"/>
          </a:p>
        </p:txBody>
      </p:sp>
      <p:sp>
        <p:nvSpPr>
          <p:cNvPr id="15" name="Text 12"/>
          <p:cNvSpPr/>
          <p:nvPr/>
        </p:nvSpPr>
        <p:spPr>
          <a:xfrm>
            <a:off x="7486531" y="5426002"/>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smtClean="0">
                <a:solidFill>
                  <a:srgbClr val="464646"/>
                </a:solidFill>
                <a:latin typeface="Inter Medium" pitchFamily="34" charset="0"/>
                <a:ea typeface="Inter Medium" pitchFamily="34" charset="-122"/>
                <a:cs typeface="Inter Medium" pitchFamily="34" charset="-120"/>
              </a:rPr>
              <a:t>Gamma</a:t>
            </a:r>
            <a:r>
              <a:rPr lang="en-US" sz="1600" dirty="0" smtClean="0">
                <a:solidFill>
                  <a:srgbClr val="464646"/>
                </a:solidFill>
                <a:latin typeface="Inter Medium" pitchFamily="34" charset="0"/>
                <a:ea typeface="Inter Medium" pitchFamily="34" charset="-122"/>
                <a:cs typeface="Inter Medium" pitchFamily="34" charset="-120"/>
              </a:rPr>
              <a:t> - </a:t>
            </a:r>
            <a:r>
              <a:rPr lang="en-US" sz="1600" dirty="0">
                <a:solidFill>
                  <a:srgbClr val="464646"/>
                </a:solidFill>
                <a:latin typeface="Inter Medium" pitchFamily="34" charset="0"/>
                <a:ea typeface="Inter Medium" pitchFamily="34" charset="-122"/>
                <a:cs typeface="Inter Medium" pitchFamily="34" charset="-120"/>
              </a:rPr>
              <a:t>Presentasi </a:t>
            </a:r>
            <a:r>
              <a:rPr lang="en-US" sz="1600" dirty="0" smtClean="0">
                <a:solidFill>
                  <a:srgbClr val="464646"/>
                </a:solidFill>
                <a:latin typeface="Inter Medium" pitchFamily="34" charset="0"/>
                <a:ea typeface="Inter Medium" pitchFamily="34" charset="-122"/>
                <a:cs typeface="Inter Medium" pitchFamily="34" charset="-120"/>
              </a:rPr>
              <a:t>visual berbasis AI</a:t>
            </a:r>
            <a:endParaRPr lang="en-US" sz="1600" dirty="0"/>
          </a:p>
        </p:txBody>
      </p:sp>
      <p:sp>
        <p:nvSpPr>
          <p:cNvPr id="16" name="Text 13"/>
          <p:cNvSpPr/>
          <p:nvPr/>
        </p:nvSpPr>
        <p:spPr>
          <a:xfrm>
            <a:off x="7486531" y="5687701"/>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464646"/>
                </a:solidFill>
                <a:latin typeface="Inter Medium" pitchFamily="34" charset="0"/>
                <a:ea typeface="Inter Medium" pitchFamily="34" charset="-122"/>
                <a:cs typeface="Inter Medium" pitchFamily="34" charset="-120"/>
              </a:rPr>
              <a:t>Canva AI </a:t>
            </a:r>
            <a:r>
              <a:rPr lang="en-US" sz="1600" dirty="0">
                <a:solidFill>
                  <a:srgbClr val="464646"/>
                </a:solidFill>
                <a:latin typeface="Inter Medium" pitchFamily="34" charset="0"/>
                <a:ea typeface="Inter Medium" pitchFamily="34" charset="-122"/>
                <a:cs typeface="Inter Medium" pitchFamily="34" charset="-120"/>
              </a:rPr>
              <a:t>- Desain visual dengan bantuan AI</a:t>
            </a:r>
            <a:endParaRPr lang="en-US" sz="1600" dirty="0"/>
          </a:p>
        </p:txBody>
      </p:sp>
      <p:sp>
        <p:nvSpPr>
          <p:cNvPr id="17" name="Text 14"/>
          <p:cNvSpPr/>
          <p:nvPr/>
        </p:nvSpPr>
        <p:spPr>
          <a:xfrm>
            <a:off x="7486531" y="5949400"/>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464646"/>
                </a:solidFill>
                <a:latin typeface="Inter Medium" pitchFamily="34" charset="0"/>
                <a:ea typeface="Inter Medium" pitchFamily="34" charset="-122"/>
                <a:cs typeface="Inter Medium" pitchFamily="34" charset="-120"/>
              </a:rPr>
              <a:t>Napkin</a:t>
            </a:r>
            <a:r>
              <a:rPr lang="en-US" sz="1600" dirty="0">
                <a:solidFill>
                  <a:srgbClr val="464646"/>
                </a:solidFill>
                <a:latin typeface="Inter Medium" pitchFamily="34" charset="0"/>
                <a:ea typeface="Inter Medium" pitchFamily="34" charset="-122"/>
                <a:cs typeface="Inter Medium" pitchFamily="34" charset="-120"/>
              </a:rPr>
              <a:t> - Visualisasi data sederhana</a:t>
            </a:r>
            <a:endParaRPr lang="en-US" sz="1600" dirty="0"/>
          </a:p>
        </p:txBody>
      </p:sp>
      <p:sp>
        <p:nvSpPr>
          <p:cNvPr id="18" name="Text 15"/>
          <p:cNvSpPr/>
          <p:nvPr/>
        </p:nvSpPr>
        <p:spPr>
          <a:xfrm>
            <a:off x="7486531" y="6211100"/>
            <a:ext cx="6614517" cy="214789"/>
          </a:xfrm>
          <a:prstGeom prst="rect">
            <a:avLst/>
          </a:prstGeom>
          <a:noFill/>
          <a:ln/>
        </p:spPr>
        <p:txBody>
          <a:bodyPr wrap="none" lIns="0" tIns="0" rIns="0" bIns="0" rtlCol="0" anchor="t"/>
          <a:lstStyle/>
          <a:p>
            <a:pPr marL="342900" indent="-342900" algn="l">
              <a:lnSpc>
                <a:spcPts val="1650"/>
              </a:lnSpc>
              <a:buSzPct val="100000"/>
              <a:buChar char="•"/>
            </a:pPr>
            <a:r>
              <a:rPr lang="en-US" sz="1600" dirty="0">
                <a:solidFill>
                  <a:srgbClr val="464646"/>
                </a:solidFill>
                <a:latin typeface="Inter Medium" pitchFamily="34" charset="0"/>
                <a:ea typeface="Inter Medium" pitchFamily="34" charset="-122"/>
                <a:cs typeface="Inter Medium" pitchFamily="34" charset="-120"/>
              </a:rPr>
              <a:t>BioRender - Ilustrasi ilmiah profesional</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4619"/>
            <a:ext cx="13042821" cy="589121"/>
          </a:xfrm>
          <a:prstGeom prst="rect">
            <a:avLst/>
          </a:prstGeom>
          <a:noFill/>
          <a:ln/>
        </p:spPr>
        <p:txBody>
          <a:bodyPr wrap="none" lIns="0" tIns="0" rIns="0" bIns="0" rtlCol="0" anchor="t"/>
          <a:lstStyle/>
          <a:p>
            <a:pPr marL="0" indent="0" algn="l">
              <a:lnSpc>
                <a:spcPts val="4600"/>
              </a:lnSpc>
              <a:buNone/>
            </a:pPr>
            <a:r>
              <a:rPr lang="en-US" sz="3400" b="1" dirty="0">
                <a:solidFill>
                  <a:srgbClr val="030303"/>
                </a:solidFill>
                <a:latin typeface="DM Sans Semi Bold" pitchFamily="34" charset="0"/>
                <a:ea typeface="DM Sans Semi Bold" pitchFamily="34" charset="-122"/>
                <a:cs typeface="DM Sans Semi Bold" pitchFamily="34" charset="-120"/>
              </a:rPr>
              <a:t>Spesial AI untuk Penulisan </a:t>
            </a:r>
            <a:r>
              <a:rPr lang="en-US" sz="3400" b="1" dirty="0" smtClean="0">
                <a:solidFill>
                  <a:srgbClr val="030303"/>
                </a:solidFill>
                <a:latin typeface="DM Sans Semi Bold" pitchFamily="34" charset="0"/>
                <a:ea typeface="DM Sans Semi Bold" pitchFamily="34" charset="-122"/>
                <a:cs typeface="DM Sans Semi Bold" pitchFamily="34" charset="-120"/>
              </a:rPr>
              <a:t>Artikel, Buku, dan Karya Ilmiah Lainnya</a:t>
            </a:r>
            <a:endParaRPr lang="en-US" sz="3400" b="1" dirty="0"/>
          </a:p>
        </p:txBody>
      </p:sp>
      <p:pic>
        <p:nvPicPr>
          <p:cNvPr id="3" name="Image 0" descr="preencoded.png"/>
          <p:cNvPicPr>
            <a:picLocks noChangeAspect="1"/>
          </p:cNvPicPr>
          <p:nvPr/>
        </p:nvPicPr>
        <p:blipFill>
          <a:blip r:embed="rId3"/>
          <a:stretch>
            <a:fillRect/>
          </a:stretch>
        </p:blipFill>
        <p:spPr>
          <a:xfrm>
            <a:off x="793790" y="1730812"/>
            <a:ext cx="3980974" cy="2460427"/>
          </a:xfrm>
          <a:prstGeom prst="rect">
            <a:avLst/>
          </a:prstGeom>
        </p:spPr>
      </p:pic>
      <p:sp>
        <p:nvSpPr>
          <p:cNvPr id="4" name="Text 1"/>
          <p:cNvSpPr/>
          <p:nvPr/>
        </p:nvSpPr>
        <p:spPr>
          <a:xfrm>
            <a:off x="793790" y="4379714"/>
            <a:ext cx="4052768" cy="294680"/>
          </a:xfrm>
          <a:prstGeom prst="rect">
            <a:avLst/>
          </a:prstGeom>
          <a:noFill/>
          <a:ln/>
        </p:spPr>
        <p:txBody>
          <a:bodyPr wrap="none" lIns="0" tIns="0" rIns="0" bIns="0" rtlCol="0" anchor="t"/>
          <a:lstStyle/>
          <a:p>
            <a:pPr marL="0" indent="0" algn="l">
              <a:lnSpc>
                <a:spcPts val="2300"/>
              </a:lnSpc>
              <a:buNone/>
            </a:pPr>
            <a:r>
              <a:rPr lang="en-US" sz="2000" b="1" dirty="0">
                <a:solidFill>
                  <a:srgbClr val="464646"/>
                </a:solidFill>
                <a:latin typeface="DM Sans Semi Bold" pitchFamily="34" charset="0"/>
                <a:ea typeface="DM Sans Semi Bold" pitchFamily="34" charset="-122"/>
                <a:cs typeface="DM Sans Semi Bold" pitchFamily="34" charset="-120"/>
              </a:rPr>
              <a:t>ChatGPT</a:t>
            </a:r>
            <a:r>
              <a:rPr lang="en-US" sz="1850" b="1" dirty="0">
                <a:solidFill>
                  <a:srgbClr val="464646"/>
                </a:solidFill>
                <a:latin typeface="DM Sans Semi Bold" pitchFamily="34" charset="0"/>
                <a:ea typeface="DM Sans Semi Bold" pitchFamily="34" charset="-122"/>
                <a:cs typeface="DM Sans Semi Bold" pitchFamily="34" charset="-120"/>
              </a:rPr>
              <a:t> untuk Penulisan Akademik</a:t>
            </a:r>
            <a:endParaRPr lang="en-US" sz="1850" b="1" dirty="0"/>
          </a:p>
        </p:txBody>
      </p:sp>
      <p:sp>
        <p:nvSpPr>
          <p:cNvPr id="5" name="Text 2"/>
          <p:cNvSpPr/>
          <p:nvPr/>
        </p:nvSpPr>
        <p:spPr>
          <a:xfrm>
            <a:off x="793790" y="4787503"/>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Brainstorming ide dan pertanyaan penelitian</a:t>
            </a:r>
            <a:endParaRPr lang="en-US" sz="1450" dirty="0"/>
          </a:p>
        </p:txBody>
      </p:sp>
      <p:sp>
        <p:nvSpPr>
          <p:cNvPr id="6" name="Text 3"/>
          <p:cNvSpPr/>
          <p:nvPr/>
        </p:nvSpPr>
        <p:spPr>
          <a:xfrm>
            <a:off x="793790" y="5202223"/>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Menyusun struktur dan kerangka artikel</a:t>
            </a:r>
            <a:endParaRPr lang="en-US" sz="1450" dirty="0"/>
          </a:p>
        </p:txBody>
      </p:sp>
      <p:sp>
        <p:nvSpPr>
          <p:cNvPr id="7" name="Text 4"/>
          <p:cNvSpPr/>
          <p:nvPr/>
        </p:nvSpPr>
        <p:spPr>
          <a:xfrm>
            <a:off x="793790" y="5569888"/>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Parafrase dan penajaman argumen</a:t>
            </a:r>
            <a:endParaRPr lang="en-US" sz="1450" dirty="0"/>
          </a:p>
        </p:txBody>
      </p:sp>
      <p:sp>
        <p:nvSpPr>
          <p:cNvPr id="8" name="Text 5"/>
          <p:cNvSpPr/>
          <p:nvPr/>
        </p:nvSpPr>
        <p:spPr>
          <a:xfrm>
            <a:off x="793790" y="5937553"/>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Analisis kritis terhadap konsep kompleks</a:t>
            </a:r>
            <a:endParaRPr lang="en-US" sz="1450" dirty="0"/>
          </a:p>
        </p:txBody>
      </p:sp>
      <p:sp>
        <p:nvSpPr>
          <p:cNvPr id="9" name="Text 6"/>
          <p:cNvSpPr/>
          <p:nvPr/>
        </p:nvSpPr>
        <p:spPr>
          <a:xfrm>
            <a:off x="793790" y="6305218"/>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Menciptakan abstrak dan kesimpulan yang ringkas</a:t>
            </a:r>
            <a:endParaRPr lang="en-US" sz="1450" dirty="0"/>
          </a:p>
        </p:txBody>
      </p:sp>
      <p:pic>
        <p:nvPicPr>
          <p:cNvPr id="10" name="Image 1" descr="preencoded.png"/>
          <p:cNvPicPr>
            <a:picLocks noChangeAspect="1"/>
          </p:cNvPicPr>
          <p:nvPr/>
        </p:nvPicPr>
        <p:blipFill>
          <a:blip r:embed="rId4"/>
          <a:stretch>
            <a:fillRect/>
          </a:stretch>
        </p:blipFill>
        <p:spPr>
          <a:xfrm>
            <a:off x="5219938" y="1730812"/>
            <a:ext cx="3980974" cy="2460427"/>
          </a:xfrm>
          <a:prstGeom prst="rect">
            <a:avLst/>
          </a:prstGeom>
        </p:spPr>
      </p:pic>
      <p:sp>
        <p:nvSpPr>
          <p:cNvPr id="11" name="Text 7"/>
          <p:cNvSpPr/>
          <p:nvPr/>
        </p:nvSpPr>
        <p:spPr>
          <a:xfrm>
            <a:off x="5219938" y="4379714"/>
            <a:ext cx="3161228" cy="294680"/>
          </a:xfrm>
          <a:prstGeom prst="rect">
            <a:avLst/>
          </a:prstGeom>
          <a:noFill/>
          <a:ln/>
        </p:spPr>
        <p:txBody>
          <a:bodyPr wrap="none" lIns="0" tIns="0" rIns="0" bIns="0" rtlCol="0" anchor="t"/>
          <a:lstStyle/>
          <a:p>
            <a:pPr marL="0" indent="0" algn="l">
              <a:lnSpc>
                <a:spcPts val="2300"/>
              </a:lnSpc>
              <a:buNone/>
            </a:pPr>
            <a:r>
              <a:rPr lang="en-US" sz="2400" b="1" dirty="0">
                <a:solidFill>
                  <a:srgbClr val="464646"/>
                </a:solidFill>
                <a:latin typeface="DM Sans Semi Bold" pitchFamily="34" charset="0"/>
                <a:ea typeface="DM Sans Semi Bold" pitchFamily="34" charset="-122"/>
                <a:cs typeface="DM Sans Semi Bold" pitchFamily="34" charset="-120"/>
              </a:rPr>
              <a:t>Scite </a:t>
            </a:r>
            <a:r>
              <a:rPr lang="en-US" sz="1850" b="1" dirty="0">
                <a:solidFill>
                  <a:srgbClr val="464646"/>
                </a:solidFill>
                <a:latin typeface="DM Sans Semi Bold" pitchFamily="34" charset="0"/>
                <a:ea typeface="DM Sans Semi Bold" pitchFamily="34" charset="-122"/>
                <a:cs typeface="DM Sans Semi Bold" pitchFamily="34" charset="-120"/>
              </a:rPr>
              <a:t>untuk Sitasi Akademik</a:t>
            </a:r>
            <a:endParaRPr lang="en-US" sz="1850" b="1" dirty="0"/>
          </a:p>
        </p:txBody>
      </p:sp>
      <p:sp>
        <p:nvSpPr>
          <p:cNvPr id="12" name="Text 8"/>
          <p:cNvSpPr/>
          <p:nvPr/>
        </p:nvSpPr>
        <p:spPr>
          <a:xfrm>
            <a:off x="5219938" y="4787503"/>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Mengidentifikasi kualitas sitasi (mendukung/menyanggah)</a:t>
            </a:r>
            <a:endParaRPr lang="en-US" sz="1450" dirty="0"/>
          </a:p>
        </p:txBody>
      </p:sp>
      <p:sp>
        <p:nvSpPr>
          <p:cNvPr id="13" name="Text 9"/>
          <p:cNvSpPr/>
          <p:nvPr/>
        </p:nvSpPr>
        <p:spPr>
          <a:xfrm>
            <a:off x="5219938" y="5456873"/>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Visualisasi jaringan sitasi antar publikasi</a:t>
            </a:r>
            <a:endParaRPr lang="en-US" sz="1450" dirty="0"/>
          </a:p>
        </p:txBody>
      </p:sp>
      <p:sp>
        <p:nvSpPr>
          <p:cNvPr id="14" name="Text 10"/>
          <p:cNvSpPr/>
          <p:nvPr/>
        </p:nvSpPr>
        <p:spPr>
          <a:xfrm>
            <a:off x="5219938" y="5824538"/>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Menelusuri perkembangan ide dalam literatur</a:t>
            </a:r>
            <a:endParaRPr lang="en-US" sz="1450" dirty="0"/>
          </a:p>
        </p:txBody>
      </p:sp>
      <p:sp>
        <p:nvSpPr>
          <p:cNvPr id="15" name="Text 11"/>
          <p:cNvSpPr/>
          <p:nvPr/>
        </p:nvSpPr>
        <p:spPr>
          <a:xfrm>
            <a:off x="5219938" y="6493907"/>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Manajemen referensi berbasis konteks</a:t>
            </a:r>
            <a:endParaRPr lang="en-US" sz="1450" dirty="0"/>
          </a:p>
        </p:txBody>
      </p:sp>
      <p:sp>
        <p:nvSpPr>
          <p:cNvPr id="16" name="Text 12"/>
          <p:cNvSpPr/>
          <p:nvPr/>
        </p:nvSpPr>
        <p:spPr>
          <a:xfrm>
            <a:off x="5219938" y="6861572"/>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Verifikasi klaim ilmiah dengan sitasi berkualitas</a:t>
            </a:r>
            <a:endParaRPr lang="en-US" sz="1450" dirty="0"/>
          </a:p>
        </p:txBody>
      </p:sp>
      <p:pic>
        <p:nvPicPr>
          <p:cNvPr id="17" name="Image 2" descr="preencoded.png"/>
          <p:cNvPicPr>
            <a:picLocks noChangeAspect="1"/>
          </p:cNvPicPr>
          <p:nvPr/>
        </p:nvPicPr>
        <p:blipFill>
          <a:blip r:embed="rId5"/>
          <a:stretch>
            <a:fillRect/>
          </a:stretch>
        </p:blipFill>
        <p:spPr>
          <a:xfrm>
            <a:off x="9646087" y="1730812"/>
            <a:ext cx="3980974" cy="2460427"/>
          </a:xfrm>
          <a:prstGeom prst="rect">
            <a:avLst/>
          </a:prstGeom>
        </p:spPr>
      </p:pic>
      <p:sp>
        <p:nvSpPr>
          <p:cNvPr id="18" name="Text 13"/>
          <p:cNvSpPr/>
          <p:nvPr/>
        </p:nvSpPr>
        <p:spPr>
          <a:xfrm>
            <a:off x="9646087" y="4379714"/>
            <a:ext cx="2727250" cy="294680"/>
          </a:xfrm>
          <a:prstGeom prst="rect">
            <a:avLst/>
          </a:prstGeom>
          <a:noFill/>
          <a:ln/>
        </p:spPr>
        <p:txBody>
          <a:bodyPr wrap="none" lIns="0" tIns="0" rIns="0" bIns="0" rtlCol="0" anchor="t"/>
          <a:lstStyle/>
          <a:p>
            <a:pPr marL="0" indent="0" algn="l">
              <a:lnSpc>
                <a:spcPts val="2300"/>
              </a:lnSpc>
              <a:buNone/>
            </a:pPr>
            <a:r>
              <a:rPr lang="en-US" sz="2400" b="1" dirty="0">
                <a:solidFill>
                  <a:srgbClr val="464646"/>
                </a:solidFill>
                <a:latin typeface="DM Sans Semi Bold" pitchFamily="34" charset="0"/>
                <a:ea typeface="DM Sans Semi Bold" pitchFamily="34" charset="-122"/>
                <a:cs typeface="DM Sans Semi Bold" pitchFamily="34" charset="-120"/>
              </a:rPr>
              <a:t>Tools</a:t>
            </a:r>
            <a:r>
              <a:rPr lang="en-US" sz="1850" b="1" dirty="0">
                <a:solidFill>
                  <a:srgbClr val="464646"/>
                </a:solidFill>
                <a:latin typeface="DM Sans Semi Bold" pitchFamily="34" charset="0"/>
                <a:ea typeface="DM Sans Semi Bold" pitchFamily="34" charset="-122"/>
                <a:cs typeface="DM Sans Semi Bold" pitchFamily="34" charset="-120"/>
              </a:rPr>
              <a:t> Visualisasi Ilmiah</a:t>
            </a:r>
            <a:endParaRPr lang="en-US" sz="1850" b="1" dirty="0"/>
          </a:p>
        </p:txBody>
      </p:sp>
      <p:sp>
        <p:nvSpPr>
          <p:cNvPr id="19" name="Text 14"/>
          <p:cNvSpPr/>
          <p:nvPr/>
        </p:nvSpPr>
        <p:spPr>
          <a:xfrm>
            <a:off x="9646087" y="4787503"/>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464646"/>
                </a:solidFill>
                <a:latin typeface="Inter Medium" pitchFamily="34" charset="0"/>
                <a:ea typeface="Inter Medium" pitchFamily="34" charset="-122"/>
                <a:cs typeface="Inter Medium" pitchFamily="34" charset="-120"/>
              </a:rPr>
              <a:t>Napkin</a:t>
            </a:r>
            <a:r>
              <a:rPr lang="en-US" sz="1450" dirty="0">
                <a:solidFill>
                  <a:srgbClr val="464646"/>
                </a:solidFill>
                <a:latin typeface="Inter Medium" pitchFamily="34" charset="0"/>
                <a:ea typeface="Inter Medium" pitchFamily="34" charset="-122"/>
                <a:cs typeface="Inter Medium" pitchFamily="34" charset="-120"/>
              </a:rPr>
              <a:t>: Visualisasi data cepat untuk eksplorasi</a:t>
            </a:r>
            <a:endParaRPr lang="en-US" sz="1450" dirty="0"/>
          </a:p>
        </p:txBody>
      </p:sp>
      <p:sp>
        <p:nvSpPr>
          <p:cNvPr id="20" name="Text 15"/>
          <p:cNvSpPr/>
          <p:nvPr/>
        </p:nvSpPr>
        <p:spPr>
          <a:xfrm>
            <a:off x="9646087" y="5456873"/>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464646"/>
                </a:solidFill>
                <a:latin typeface="Inter Medium" pitchFamily="34" charset="0"/>
                <a:ea typeface="Inter Medium" pitchFamily="34" charset="-122"/>
                <a:cs typeface="Inter Medium" pitchFamily="34" charset="-120"/>
              </a:rPr>
              <a:t>BioRende</a:t>
            </a:r>
            <a:r>
              <a:rPr lang="en-US" sz="1450" dirty="0">
                <a:solidFill>
                  <a:srgbClr val="464646"/>
                </a:solidFill>
                <a:latin typeface="Inter Medium" pitchFamily="34" charset="0"/>
                <a:ea typeface="Inter Medium" pitchFamily="34" charset="-122"/>
                <a:cs typeface="Inter Medium" pitchFamily="34" charset="-120"/>
              </a:rPr>
              <a:t>r: Ilustrasi profesional untuk publikasi</a:t>
            </a:r>
            <a:endParaRPr lang="en-US" sz="1450" dirty="0"/>
          </a:p>
        </p:txBody>
      </p:sp>
      <p:sp>
        <p:nvSpPr>
          <p:cNvPr id="21" name="Text 16"/>
          <p:cNvSpPr/>
          <p:nvPr/>
        </p:nvSpPr>
        <p:spPr>
          <a:xfrm>
            <a:off x="9646087" y="6126242"/>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Flourish: Grafik interaktif untuk presentasi</a:t>
            </a:r>
            <a:endParaRPr lang="en-US" sz="1450" dirty="0"/>
          </a:p>
        </p:txBody>
      </p:sp>
      <p:sp>
        <p:nvSpPr>
          <p:cNvPr id="22" name="Text 17"/>
          <p:cNvSpPr/>
          <p:nvPr/>
        </p:nvSpPr>
        <p:spPr>
          <a:xfrm>
            <a:off x="9646087" y="6493907"/>
            <a:ext cx="4190524"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Datawrapper: Penyajian data yang mudah dipahami</a:t>
            </a:r>
            <a:endParaRPr lang="en-US" sz="1450" dirty="0"/>
          </a:p>
        </p:txBody>
      </p:sp>
      <p:sp>
        <p:nvSpPr>
          <p:cNvPr id="23" name="Text 18"/>
          <p:cNvSpPr/>
          <p:nvPr/>
        </p:nvSpPr>
        <p:spPr>
          <a:xfrm>
            <a:off x="9646087" y="7163276"/>
            <a:ext cx="4190524" cy="3017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64646"/>
                </a:solidFill>
                <a:latin typeface="Inter Medium" pitchFamily="34" charset="0"/>
                <a:ea typeface="Inter Medium" pitchFamily="34" charset="-122"/>
                <a:cs typeface="Inter Medium" pitchFamily="34" charset="-120"/>
              </a:rPr>
              <a:t>DALL-E/Midjourney: Ilustrasi konseptual</a:t>
            </a:r>
            <a:endParaRPr lang="en-US" sz="14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27221"/>
            <a:ext cx="7934682" cy="620078"/>
          </a:xfrm>
          <a:prstGeom prst="rect">
            <a:avLst/>
          </a:prstGeom>
          <a:noFill/>
          <a:ln/>
        </p:spPr>
        <p:txBody>
          <a:bodyPr wrap="none" lIns="0" tIns="0" rIns="0" bIns="0" rtlCol="0" anchor="t"/>
          <a:lstStyle/>
          <a:p>
            <a:pPr marL="0" indent="0" algn="l">
              <a:lnSpc>
                <a:spcPts val="4850"/>
              </a:lnSpc>
              <a:buNone/>
            </a:pPr>
            <a:r>
              <a:rPr lang="en-US" sz="4400" b="1" dirty="0">
                <a:solidFill>
                  <a:srgbClr val="030303"/>
                </a:solidFill>
                <a:latin typeface="DM Sans Semi Bold" pitchFamily="34" charset="0"/>
                <a:ea typeface="DM Sans Semi Bold" pitchFamily="34" charset="-122"/>
                <a:cs typeface="DM Sans Semi Bold" pitchFamily="34" charset="-120"/>
              </a:rPr>
              <a:t>Cara Cerdas Mengintegrasikan AI</a:t>
            </a:r>
            <a:endParaRPr lang="en-US" sz="4400" b="1" dirty="0"/>
          </a:p>
        </p:txBody>
      </p:sp>
      <p:sp>
        <p:nvSpPr>
          <p:cNvPr id="3" name="Shape 1"/>
          <p:cNvSpPr/>
          <p:nvPr/>
        </p:nvSpPr>
        <p:spPr>
          <a:xfrm>
            <a:off x="793790" y="2239447"/>
            <a:ext cx="4248388" cy="198358"/>
          </a:xfrm>
          <a:prstGeom prst="roundRect">
            <a:avLst>
              <a:gd name="adj" fmla="val 15009"/>
            </a:avLst>
          </a:prstGeom>
          <a:solidFill>
            <a:srgbClr val="F2EEEE"/>
          </a:solidFill>
          <a:ln/>
        </p:spPr>
      </p:sp>
      <p:sp>
        <p:nvSpPr>
          <p:cNvPr id="4" name="Text 2"/>
          <p:cNvSpPr/>
          <p:nvPr/>
        </p:nvSpPr>
        <p:spPr>
          <a:xfrm>
            <a:off x="992148" y="2636163"/>
            <a:ext cx="2986326" cy="310158"/>
          </a:xfrm>
          <a:prstGeom prst="rect">
            <a:avLst/>
          </a:prstGeom>
          <a:noFill/>
          <a:ln/>
        </p:spPr>
        <p:txBody>
          <a:bodyPr wrap="none" lIns="0" tIns="0" rIns="0" bIns="0" rtlCol="0" anchor="t"/>
          <a:lstStyle/>
          <a:p>
            <a:pPr marL="0" indent="0" algn="l">
              <a:lnSpc>
                <a:spcPts val="2400"/>
              </a:lnSpc>
              <a:buNone/>
            </a:pPr>
            <a:r>
              <a:rPr lang="en-US" sz="1950" b="1" dirty="0">
                <a:solidFill>
                  <a:srgbClr val="464646"/>
                </a:solidFill>
                <a:latin typeface="DM Sans Semi Bold" pitchFamily="34" charset="0"/>
                <a:ea typeface="DM Sans Semi Bold" pitchFamily="34" charset="-122"/>
                <a:cs typeface="DM Sans Semi Bold" pitchFamily="34" charset="-120"/>
              </a:rPr>
              <a:t>Tahap Awal: Fungsi Dasar</a:t>
            </a:r>
            <a:endParaRPr lang="en-US" sz="1950" b="1" dirty="0"/>
          </a:p>
        </p:txBody>
      </p:sp>
      <p:sp>
        <p:nvSpPr>
          <p:cNvPr id="5" name="Text 3"/>
          <p:cNvSpPr/>
          <p:nvPr/>
        </p:nvSpPr>
        <p:spPr>
          <a:xfrm>
            <a:off x="992148" y="3065383"/>
            <a:ext cx="3851672" cy="1587698"/>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Mulai dengan tugas sederhana seperti parafrase teks, pembuatan outline, dan koreksi tata bahasa. Kenali kekuatan dan keterbatasan AI pada tugas-tugas fundamental.</a:t>
            </a:r>
            <a:endParaRPr lang="en-US" sz="1550" dirty="0"/>
          </a:p>
        </p:txBody>
      </p:sp>
      <p:sp>
        <p:nvSpPr>
          <p:cNvPr id="6" name="Shape 4"/>
          <p:cNvSpPr/>
          <p:nvPr/>
        </p:nvSpPr>
        <p:spPr>
          <a:xfrm>
            <a:off x="5191006" y="1941790"/>
            <a:ext cx="4248388" cy="198358"/>
          </a:xfrm>
          <a:prstGeom prst="roundRect">
            <a:avLst>
              <a:gd name="adj" fmla="val 15009"/>
            </a:avLst>
          </a:prstGeom>
          <a:solidFill>
            <a:schemeClr val="tx1">
              <a:lumMod val="85000"/>
            </a:schemeClr>
          </a:solidFill>
          <a:ln/>
        </p:spPr>
      </p:sp>
      <p:sp>
        <p:nvSpPr>
          <p:cNvPr id="7" name="Text 5"/>
          <p:cNvSpPr/>
          <p:nvPr/>
        </p:nvSpPr>
        <p:spPr>
          <a:xfrm>
            <a:off x="5389364" y="2338507"/>
            <a:ext cx="3065621" cy="310158"/>
          </a:xfrm>
          <a:prstGeom prst="rect">
            <a:avLst/>
          </a:prstGeom>
          <a:noFill/>
          <a:ln/>
        </p:spPr>
        <p:txBody>
          <a:bodyPr wrap="none" lIns="0" tIns="0" rIns="0" bIns="0" rtlCol="0" anchor="t"/>
          <a:lstStyle/>
          <a:p>
            <a:pPr marL="0" indent="0" algn="l">
              <a:lnSpc>
                <a:spcPts val="2400"/>
              </a:lnSpc>
              <a:buNone/>
            </a:pPr>
            <a:r>
              <a:rPr lang="en-US" sz="1950" b="1" dirty="0">
                <a:solidFill>
                  <a:srgbClr val="464646"/>
                </a:solidFill>
                <a:latin typeface="DM Sans Semi Bold" pitchFamily="34" charset="0"/>
                <a:ea typeface="DM Sans Semi Bold" pitchFamily="34" charset="-122"/>
                <a:cs typeface="DM Sans Semi Bold" pitchFamily="34" charset="-120"/>
              </a:rPr>
              <a:t>Tahap Menengah: Analisis</a:t>
            </a:r>
            <a:endParaRPr lang="en-US" sz="1950" b="1" dirty="0"/>
          </a:p>
        </p:txBody>
      </p:sp>
      <p:sp>
        <p:nvSpPr>
          <p:cNvPr id="8" name="Text 6"/>
          <p:cNvSpPr/>
          <p:nvPr/>
        </p:nvSpPr>
        <p:spPr>
          <a:xfrm>
            <a:off x="5389364" y="2767727"/>
            <a:ext cx="3851672" cy="1587698"/>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Kembangkan ke analisis literatur, sintesis informasi, dan pembuatan modul pengajaran. Gunakan AI untuk mengorganisir dan menginterpretasi data kompleks.</a:t>
            </a:r>
            <a:endParaRPr lang="en-US" sz="1550" dirty="0"/>
          </a:p>
        </p:txBody>
      </p:sp>
      <p:sp>
        <p:nvSpPr>
          <p:cNvPr id="9" name="Shape 7"/>
          <p:cNvSpPr/>
          <p:nvPr/>
        </p:nvSpPr>
        <p:spPr>
          <a:xfrm>
            <a:off x="9588222" y="1644134"/>
            <a:ext cx="4248388" cy="198358"/>
          </a:xfrm>
          <a:prstGeom prst="roundRect">
            <a:avLst>
              <a:gd name="adj" fmla="val 15009"/>
            </a:avLst>
          </a:prstGeom>
          <a:solidFill>
            <a:schemeClr val="tx1">
              <a:lumMod val="65000"/>
            </a:schemeClr>
          </a:solidFill>
          <a:ln/>
        </p:spPr>
      </p:sp>
      <p:sp>
        <p:nvSpPr>
          <p:cNvPr id="10" name="Text 8"/>
          <p:cNvSpPr/>
          <p:nvPr/>
        </p:nvSpPr>
        <p:spPr>
          <a:xfrm>
            <a:off x="9786580" y="2040850"/>
            <a:ext cx="2897267" cy="310158"/>
          </a:xfrm>
          <a:prstGeom prst="rect">
            <a:avLst/>
          </a:prstGeom>
          <a:noFill/>
          <a:ln/>
        </p:spPr>
        <p:txBody>
          <a:bodyPr wrap="none" lIns="0" tIns="0" rIns="0" bIns="0" rtlCol="0" anchor="t"/>
          <a:lstStyle/>
          <a:p>
            <a:pPr marL="0" indent="0" algn="l">
              <a:lnSpc>
                <a:spcPts val="2400"/>
              </a:lnSpc>
              <a:buNone/>
            </a:pPr>
            <a:r>
              <a:rPr lang="en-US" sz="1950" b="1" dirty="0">
                <a:solidFill>
                  <a:srgbClr val="464646"/>
                </a:solidFill>
                <a:latin typeface="DM Sans Semi Bold" pitchFamily="34" charset="0"/>
                <a:ea typeface="DM Sans Semi Bold" pitchFamily="34" charset="-122"/>
                <a:cs typeface="DM Sans Semi Bold" pitchFamily="34" charset="-120"/>
              </a:rPr>
              <a:t>Tahap Lanjut: Kolaborasi</a:t>
            </a:r>
            <a:endParaRPr lang="en-US" sz="1950" b="1" dirty="0"/>
          </a:p>
        </p:txBody>
      </p:sp>
      <p:sp>
        <p:nvSpPr>
          <p:cNvPr id="11" name="Text 9"/>
          <p:cNvSpPr/>
          <p:nvPr/>
        </p:nvSpPr>
        <p:spPr>
          <a:xfrm>
            <a:off x="9786580" y="2470071"/>
            <a:ext cx="3851672" cy="1587698"/>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Jadikan AI sebagai asisten penelitian untuk eksplorasi ide baru, desain eksperimen, dan kolaborasi interdisipliner. Gunakan prompt yang kontekstual dan spesifik.</a:t>
            </a:r>
            <a:endParaRPr lang="en-US" sz="1550" dirty="0"/>
          </a:p>
        </p:txBody>
      </p:sp>
      <p:sp>
        <p:nvSpPr>
          <p:cNvPr id="12" name="Shape 10"/>
          <p:cNvSpPr/>
          <p:nvPr/>
        </p:nvSpPr>
        <p:spPr>
          <a:xfrm>
            <a:off x="793790" y="5074682"/>
            <a:ext cx="13042821" cy="1669256"/>
          </a:xfrm>
          <a:prstGeom prst="roundRect">
            <a:avLst>
              <a:gd name="adj" fmla="val 1783"/>
            </a:avLst>
          </a:prstGeom>
          <a:solidFill>
            <a:srgbClr val="FCF2B5"/>
          </a:solidFill>
          <a:ln/>
        </p:spPr>
      </p:sp>
      <p:pic>
        <p:nvPicPr>
          <p:cNvPr id="13" name="Image 0" descr="preencoded.png"/>
          <p:cNvPicPr>
            <a:picLocks noChangeAspect="1"/>
          </p:cNvPicPr>
          <p:nvPr/>
        </p:nvPicPr>
        <p:blipFill>
          <a:blip r:embed="rId3"/>
          <a:stretch>
            <a:fillRect/>
          </a:stretch>
        </p:blipFill>
        <p:spPr>
          <a:xfrm>
            <a:off x="992148" y="5341739"/>
            <a:ext cx="310039" cy="248007"/>
          </a:xfrm>
          <a:prstGeom prst="rect">
            <a:avLst/>
          </a:prstGeom>
        </p:spPr>
      </p:pic>
      <p:sp>
        <p:nvSpPr>
          <p:cNvPr id="14" name="Text 11"/>
          <p:cNvSpPr/>
          <p:nvPr/>
        </p:nvSpPr>
        <p:spPr>
          <a:xfrm>
            <a:off x="1500545" y="532257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DM Sans Semi Bold" pitchFamily="34" charset="0"/>
                <a:ea typeface="DM Sans Semi Bold" pitchFamily="34" charset="-122"/>
                <a:cs typeface="DM Sans Semi Bold" pitchFamily="34" charset="-120"/>
              </a:rPr>
              <a:t>Selalu Validasi</a:t>
            </a:r>
            <a:endParaRPr lang="en-US" sz="1950" b="1" dirty="0"/>
          </a:p>
        </p:txBody>
      </p:sp>
      <p:sp>
        <p:nvSpPr>
          <p:cNvPr id="15" name="Text 12"/>
          <p:cNvSpPr/>
          <p:nvPr/>
        </p:nvSpPr>
        <p:spPr>
          <a:xfrm>
            <a:off x="1500545" y="5831086"/>
            <a:ext cx="12137708"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Medium" pitchFamily="34" charset="0"/>
                <a:ea typeface="Inter Medium" pitchFamily="34" charset="-122"/>
                <a:cs typeface="Inter Medium" pitchFamily="34" charset="-120"/>
              </a:rPr>
              <a:t>Hasil dari AI harus selalu diverifikasi dengan sumber ilmiah terpercaya. AI masih bisa menghasilkan "hallucinations" atau informasi yang tidak akurat. Pengecekan silang adalah kewajiban akademik.</a:t>
            </a:r>
            <a:endParaRPr lang="en-US" sz="1550" dirty="0"/>
          </a:p>
        </p:txBody>
      </p:sp>
      <p:sp>
        <p:nvSpPr>
          <p:cNvPr id="16" name="Text 13"/>
          <p:cNvSpPr/>
          <p:nvPr/>
        </p:nvSpPr>
        <p:spPr>
          <a:xfrm>
            <a:off x="793790" y="696718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Integrasi yang sukses melibatkan pembelajaran berkelanjutan tentang teknologi AI dan kemampuan untuk menyesuaikan penggunaannya sesuai kebutuhan spesifik disiplin ilmu.</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0558" y="447199"/>
            <a:ext cx="7372112" cy="508159"/>
          </a:xfrm>
          <a:prstGeom prst="rect">
            <a:avLst/>
          </a:prstGeom>
          <a:noFill/>
          <a:ln/>
        </p:spPr>
        <p:txBody>
          <a:bodyPr wrap="none" lIns="0" tIns="0" rIns="0" bIns="0" rtlCol="0" anchor="t"/>
          <a:lstStyle/>
          <a:p>
            <a:pPr marL="0" indent="0" algn="l">
              <a:lnSpc>
                <a:spcPts val="4000"/>
              </a:lnSpc>
              <a:buNone/>
            </a:pPr>
            <a:r>
              <a:rPr lang="en-US" sz="3200" b="1" dirty="0">
                <a:solidFill>
                  <a:srgbClr val="030303"/>
                </a:solidFill>
                <a:latin typeface="DM Sans Semi Bold" pitchFamily="34" charset="0"/>
                <a:ea typeface="DM Sans Semi Bold" pitchFamily="34" charset="-122"/>
                <a:cs typeface="DM Sans Semi Bold" pitchFamily="34" charset="-120"/>
              </a:rPr>
              <a:t>Diskusi: AI dan Masa Depan Akademik</a:t>
            </a:r>
            <a:endParaRPr lang="en-US" sz="3200" b="1" dirty="0"/>
          </a:p>
        </p:txBody>
      </p:sp>
      <p:pic>
        <p:nvPicPr>
          <p:cNvPr id="3" name="Image 0" descr="preencoded.png"/>
          <p:cNvPicPr>
            <a:picLocks noChangeAspect="1"/>
          </p:cNvPicPr>
          <p:nvPr/>
        </p:nvPicPr>
        <p:blipFill>
          <a:blip r:embed="rId3"/>
          <a:stretch>
            <a:fillRect/>
          </a:stretch>
        </p:blipFill>
        <p:spPr>
          <a:xfrm>
            <a:off x="650558" y="1382197"/>
            <a:ext cx="6466284" cy="6466284"/>
          </a:xfrm>
          <a:prstGeom prst="rect">
            <a:avLst/>
          </a:prstGeom>
        </p:spPr>
      </p:pic>
      <p:sp>
        <p:nvSpPr>
          <p:cNvPr id="4" name="Text 1"/>
          <p:cNvSpPr/>
          <p:nvPr/>
        </p:nvSpPr>
        <p:spPr>
          <a:xfrm>
            <a:off x="7521178" y="1361956"/>
            <a:ext cx="3347450" cy="254198"/>
          </a:xfrm>
          <a:prstGeom prst="rect">
            <a:avLst/>
          </a:prstGeom>
          <a:noFill/>
          <a:ln/>
        </p:spPr>
        <p:txBody>
          <a:bodyPr wrap="none" lIns="0" tIns="0" rIns="0" bIns="0" rtlCol="0" anchor="t"/>
          <a:lstStyle/>
          <a:p>
            <a:pPr marL="0" indent="0" algn="l">
              <a:lnSpc>
                <a:spcPts val="2000"/>
              </a:lnSpc>
              <a:buNone/>
            </a:pPr>
            <a:r>
              <a:rPr lang="en-US" sz="2400" b="1" dirty="0">
                <a:solidFill>
                  <a:srgbClr val="030303"/>
                </a:solidFill>
                <a:latin typeface="DM Sans Semi Bold" pitchFamily="34" charset="0"/>
                <a:ea typeface="DM Sans Semi Bold" pitchFamily="34" charset="-122"/>
                <a:cs typeface="DM Sans Semi Bold" pitchFamily="34" charset="-120"/>
              </a:rPr>
              <a:t>Pertanyaan untuk Refleksi</a:t>
            </a:r>
            <a:endParaRPr lang="en-US" sz="2400" b="1" dirty="0"/>
          </a:p>
        </p:txBody>
      </p:sp>
      <p:sp>
        <p:nvSpPr>
          <p:cNvPr id="5" name="Text 2"/>
          <p:cNvSpPr/>
          <p:nvPr/>
        </p:nvSpPr>
        <p:spPr>
          <a:xfrm>
            <a:off x="7521178" y="1778794"/>
            <a:ext cx="6466284" cy="520303"/>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sz="1400" dirty="0">
                <a:solidFill>
                  <a:srgbClr val="464646"/>
                </a:solidFill>
                <a:latin typeface="Inter Medium" pitchFamily="34" charset="0"/>
                <a:ea typeface="Inter Medium" pitchFamily="34" charset="-122"/>
                <a:cs typeface="Inter Medium" pitchFamily="34" charset="-120"/>
              </a:rPr>
              <a:t>Apa kekhawatiran terbesar Anda mengenai penggunaan AI dalam lingkungan akademik?</a:t>
            </a:r>
            <a:endParaRPr lang="en-US" sz="1400" dirty="0"/>
          </a:p>
        </p:txBody>
      </p:sp>
      <p:sp>
        <p:nvSpPr>
          <p:cNvPr id="6" name="Text 3"/>
          <p:cNvSpPr/>
          <p:nvPr/>
        </p:nvSpPr>
        <p:spPr>
          <a:xfrm>
            <a:off x="7521178" y="2356009"/>
            <a:ext cx="6466284" cy="520303"/>
          </a:xfrm>
          <a:prstGeom prst="rect">
            <a:avLst/>
          </a:prstGeom>
          <a:noFill/>
          <a:ln/>
        </p:spPr>
        <p:txBody>
          <a:bodyPr wrap="square" lIns="0" tIns="0" rIns="0" bIns="0" rtlCol="0" anchor="t"/>
          <a:lstStyle/>
          <a:p>
            <a:pPr marL="342900" indent="-342900" algn="l">
              <a:lnSpc>
                <a:spcPts val="2000"/>
              </a:lnSpc>
              <a:buSzPct val="100000"/>
              <a:buFont typeface="+mj-lt"/>
              <a:buAutoNum type="arabicPeriod" startAt="2"/>
            </a:pPr>
            <a:r>
              <a:rPr lang="en-US" sz="1400" dirty="0">
                <a:solidFill>
                  <a:srgbClr val="464646"/>
                </a:solidFill>
                <a:latin typeface="Inter Medium" pitchFamily="34" charset="0"/>
                <a:ea typeface="Inter Medium" pitchFamily="34" charset="-122"/>
                <a:cs typeface="Inter Medium" pitchFamily="34" charset="-120"/>
              </a:rPr>
              <a:t>Bagaimana AI dapat membantu meningkatkan produktivitas dan kreativitas Anda sebagai akademisi?</a:t>
            </a:r>
            <a:endParaRPr lang="en-US" sz="1400" dirty="0"/>
          </a:p>
        </p:txBody>
      </p:sp>
      <p:sp>
        <p:nvSpPr>
          <p:cNvPr id="7" name="Text 4"/>
          <p:cNvSpPr/>
          <p:nvPr/>
        </p:nvSpPr>
        <p:spPr>
          <a:xfrm>
            <a:off x="7521178" y="2933224"/>
            <a:ext cx="6466284" cy="520303"/>
          </a:xfrm>
          <a:prstGeom prst="rect">
            <a:avLst/>
          </a:prstGeom>
          <a:noFill/>
          <a:ln/>
        </p:spPr>
        <p:txBody>
          <a:bodyPr wrap="square" lIns="0" tIns="0" rIns="0" bIns="0" rtlCol="0" anchor="t"/>
          <a:lstStyle/>
          <a:p>
            <a:pPr marL="342900" indent="-342900" algn="l">
              <a:lnSpc>
                <a:spcPts val="2000"/>
              </a:lnSpc>
              <a:buSzPct val="100000"/>
              <a:buFont typeface="+mj-lt"/>
              <a:buAutoNum type="arabicPeriod" startAt="3"/>
            </a:pPr>
            <a:r>
              <a:rPr lang="en-US" sz="1400" dirty="0">
                <a:solidFill>
                  <a:srgbClr val="464646"/>
                </a:solidFill>
                <a:latin typeface="Inter Medium" pitchFamily="34" charset="0"/>
                <a:ea typeface="Inter Medium" pitchFamily="34" charset="-122"/>
                <a:cs typeface="Inter Medium" pitchFamily="34" charset="-120"/>
              </a:rPr>
              <a:t>Apakah institusi Anda sudah memiliki kebijakan resmi mengenai penggunaan AI?</a:t>
            </a:r>
            <a:endParaRPr lang="en-US" sz="1400" dirty="0"/>
          </a:p>
        </p:txBody>
      </p:sp>
      <p:sp>
        <p:nvSpPr>
          <p:cNvPr id="8" name="Text 5"/>
          <p:cNvSpPr/>
          <p:nvPr/>
        </p:nvSpPr>
        <p:spPr>
          <a:xfrm>
            <a:off x="7521178" y="3510439"/>
            <a:ext cx="6466284" cy="520303"/>
          </a:xfrm>
          <a:prstGeom prst="rect">
            <a:avLst/>
          </a:prstGeom>
          <a:noFill/>
          <a:ln/>
        </p:spPr>
        <p:txBody>
          <a:bodyPr wrap="square" lIns="0" tIns="0" rIns="0" bIns="0" rtlCol="0" anchor="t"/>
          <a:lstStyle/>
          <a:p>
            <a:pPr marL="342900" indent="-342900" algn="l">
              <a:lnSpc>
                <a:spcPts val="2000"/>
              </a:lnSpc>
              <a:buSzPct val="100000"/>
              <a:buFont typeface="+mj-lt"/>
              <a:buAutoNum type="arabicPeriod" startAt="4"/>
            </a:pPr>
            <a:r>
              <a:rPr lang="en-US" sz="1400" dirty="0">
                <a:solidFill>
                  <a:srgbClr val="464646"/>
                </a:solidFill>
                <a:latin typeface="Inter Medium" pitchFamily="34" charset="0"/>
                <a:ea typeface="Inter Medium" pitchFamily="34" charset="-122"/>
                <a:cs typeface="Inter Medium" pitchFamily="34" charset="-120"/>
              </a:rPr>
              <a:t>Bagaimana kita bisa menyeimbangkan inovasi teknologi dengan nilai-nilai akademik tradisional?</a:t>
            </a:r>
            <a:endParaRPr lang="en-US" sz="1400" dirty="0"/>
          </a:p>
        </p:txBody>
      </p:sp>
      <p:sp>
        <p:nvSpPr>
          <p:cNvPr id="9" name="Text 6"/>
          <p:cNvSpPr/>
          <p:nvPr/>
        </p:nvSpPr>
        <p:spPr>
          <a:xfrm>
            <a:off x="7521178" y="4087654"/>
            <a:ext cx="6466284" cy="260152"/>
          </a:xfrm>
          <a:prstGeom prst="rect">
            <a:avLst/>
          </a:prstGeom>
          <a:noFill/>
          <a:ln/>
        </p:spPr>
        <p:txBody>
          <a:bodyPr wrap="none" lIns="0" tIns="0" rIns="0" bIns="0" rtlCol="0" anchor="t"/>
          <a:lstStyle/>
          <a:p>
            <a:pPr marL="342900" indent="-342900" algn="l">
              <a:lnSpc>
                <a:spcPts val="2000"/>
              </a:lnSpc>
              <a:buSzPct val="100000"/>
              <a:buFont typeface="+mj-lt"/>
              <a:buAutoNum type="arabicPeriod" startAt="5"/>
            </a:pPr>
            <a:r>
              <a:rPr lang="en-US" sz="1400" dirty="0">
                <a:solidFill>
                  <a:srgbClr val="464646"/>
                </a:solidFill>
                <a:latin typeface="Inter Medium" pitchFamily="34" charset="0"/>
                <a:ea typeface="Inter Medium" pitchFamily="34" charset="-122"/>
                <a:cs typeface="Inter Medium" pitchFamily="34" charset="-120"/>
              </a:rPr>
              <a:t>Kompetensi baru apa yang perlu dikembangkan oleh akademisi di era AI?</a:t>
            </a:r>
            <a:endParaRPr lang="en-US" sz="1400" dirty="0"/>
          </a:p>
        </p:txBody>
      </p:sp>
      <p:sp>
        <p:nvSpPr>
          <p:cNvPr id="11" name="TextBox 10"/>
          <p:cNvSpPr txBox="1"/>
          <p:nvPr/>
        </p:nvSpPr>
        <p:spPr>
          <a:xfrm>
            <a:off x="7521178" y="6493398"/>
            <a:ext cx="6466284" cy="923330"/>
          </a:xfrm>
          <a:prstGeom prst="rect">
            <a:avLst/>
          </a:prstGeom>
          <a:solidFill>
            <a:schemeClr val="accent6">
              <a:lumMod val="20000"/>
              <a:lumOff val="80000"/>
            </a:schemeClr>
          </a:solidFill>
        </p:spPr>
        <p:txBody>
          <a:bodyPr wrap="square" rtlCol="0">
            <a:spAutoFit/>
          </a:bodyPr>
          <a:lstStyle/>
          <a:p>
            <a:r>
              <a:rPr lang="en-US" dirty="0" smtClean="0">
                <a:solidFill>
                  <a:srgbClr val="464646"/>
                </a:solidFill>
                <a:latin typeface="Inter Medium" pitchFamily="34" charset="0"/>
                <a:ea typeface="Inter Medium" pitchFamily="34" charset="-122"/>
                <a:cs typeface="Inter Medium" pitchFamily="34" charset="-120"/>
              </a:rPr>
              <a:t>Mari berbagi pengalaman dan perspektif untuk membangun pemahaman kolektif tentang masa depan pendidikan tinggi di era kecerdasan buatan.</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1011</TotalTime>
  <Words>1126</Words>
  <Application>Microsoft Office PowerPoint</Application>
  <PresentationFormat>Custom</PresentationFormat>
  <Paragraphs>150</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Bahnschrift SemiBold Condensed</vt:lpstr>
      <vt:lpstr>Calibri</vt:lpstr>
      <vt:lpstr>DM Sans Semi Bold</vt:lpstr>
      <vt:lpstr>Inter Medium</vt:lpstr>
      <vt:lpstr>Book Antiqua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Acer</cp:lastModifiedBy>
  <cp:revision>20</cp:revision>
  <dcterms:created xsi:type="dcterms:W3CDTF">2025-07-29T04:09:14Z</dcterms:created>
  <dcterms:modified xsi:type="dcterms:W3CDTF">2025-07-30T10:57:49Z</dcterms:modified>
</cp:coreProperties>
</file>